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8" r:id="rId3"/>
  </p:sldIdLst>
  <p:sldSz cx="6858000" cy="9906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 userDrawn="1">
          <p15:clr>
            <a:srgbClr val="A4A3A4"/>
          </p15:clr>
        </p15:guide>
        <p15:guide id="2" pos="2160" userDrawn="1">
          <p15:clr>
            <a:srgbClr val="A4A3A4"/>
          </p15:clr>
        </p15:guide>
        <p15:guide id="3" pos="28" userDrawn="1">
          <p15:clr>
            <a:srgbClr val="A4A3A4"/>
          </p15:clr>
        </p15:guide>
        <p15:guide id="4" pos="4292" userDrawn="1">
          <p15:clr>
            <a:srgbClr val="A4A3A4"/>
          </p15:clr>
        </p15:guide>
        <p15:guide id="5" orient="horz" pos="6204" userDrawn="1">
          <p15:clr>
            <a:srgbClr val="A4A3A4"/>
          </p15:clr>
        </p15:guide>
        <p15:guide id="6" orient="horz" pos="32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E5B6"/>
    <a:srgbClr val="D4E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73"/>
  </p:normalViewPr>
  <p:slideViewPr>
    <p:cSldViewPr snapToGrid="0" showGuides="1">
      <p:cViewPr varScale="1">
        <p:scale>
          <a:sx n="80" d="100"/>
          <a:sy n="80" d="100"/>
        </p:scale>
        <p:origin x="3072" y="192"/>
      </p:cViewPr>
      <p:guideLst>
        <p:guide orient="horz" pos="36"/>
        <p:guide pos="2160"/>
        <p:guide pos="28"/>
        <p:guide pos="4292"/>
        <p:guide orient="horz" pos="6204"/>
        <p:guide orient="horz" pos="322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3076575" cy="512763"/>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40" y="3"/>
            <a:ext cx="3076575" cy="512763"/>
          </a:xfrm>
          <a:prstGeom prst="rect">
            <a:avLst/>
          </a:prstGeom>
        </p:spPr>
        <p:txBody>
          <a:bodyPr vert="horz" lIns="91432" tIns="45716" rIns="91432" bIns="45716" rtlCol="0"/>
          <a:lstStyle>
            <a:lvl1pPr algn="r">
              <a:defRPr sz="1200"/>
            </a:lvl1pPr>
          </a:lstStyle>
          <a:p>
            <a:fld id="{0CA24D4B-5504-45B2-ABDF-8889FEB1B6CE}" type="datetimeFigureOut">
              <a:rPr kumimoji="1" lang="ja-JP" altLang="en-US" smtClean="0"/>
              <a:t>2026/1/6</a:t>
            </a:fld>
            <a:endParaRPr kumimoji="1" lang="ja-JP" altLang="en-US"/>
          </a:p>
        </p:txBody>
      </p:sp>
      <p:sp>
        <p:nvSpPr>
          <p:cNvPr id="4" name="スライド イメージ プレースホルダー 3"/>
          <p:cNvSpPr>
            <a:spLocks noGrp="1" noRot="1" noChangeAspect="1"/>
          </p:cNvSpPr>
          <p:nvPr>
            <p:ph type="sldImg" idx="2"/>
          </p:nvPr>
        </p:nvSpPr>
        <p:spPr>
          <a:xfrm>
            <a:off x="2354263" y="1279525"/>
            <a:ext cx="2390775" cy="3454400"/>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709615" y="4926016"/>
            <a:ext cx="5680075" cy="4029075"/>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853"/>
            <a:ext cx="3076575" cy="512763"/>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40" y="9721853"/>
            <a:ext cx="3076575" cy="512763"/>
          </a:xfrm>
          <a:prstGeom prst="rect">
            <a:avLst/>
          </a:prstGeom>
        </p:spPr>
        <p:txBody>
          <a:bodyPr vert="horz" lIns="91432" tIns="45716" rIns="91432" bIns="45716" rtlCol="0" anchor="b"/>
          <a:lstStyle>
            <a:lvl1pPr algn="r">
              <a:defRPr sz="1200"/>
            </a:lvl1pPr>
          </a:lstStyle>
          <a:p>
            <a:fld id="{2203C6F9-5B84-4EA6-82E3-0B29B1568F61}" type="slidenum">
              <a:rPr kumimoji="1" lang="ja-JP" altLang="en-US" smtClean="0"/>
              <a:t>‹#›</a:t>
            </a:fld>
            <a:endParaRPr kumimoji="1" lang="ja-JP" altLang="en-US"/>
          </a:p>
        </p:txBody>
      </p:sp>
    </p:spTree>
    <p:extLst>
      <p:ext uri="{BB962C8B-B14F-4D97-AF65-F5344CB8AC3E}">
        <p14:creationId xmlns:p14="http://schemas.microsoft.com/office/powerpoint/2010/main" val="10310007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710B417-E2CD-467B-8346-E2F772F14B3B}" type="datetimeFigureOut">
              <a:rPr kumimoji="1" lang="ja-JP" altLang="en-US" smtClean="0"/>
              <a:t>2026/1/6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2D5B8A-9CCC-4655-80F8-FF4D0F089941}" type="slidenum">
              <a:rPr kumimoji="1" lang="ja-JP" altLang="en-US" smtClean="0"/>
              <a:t>‹#›</a:t>
            </a:fld>
            <a:endParaRPr kumimoji="1" lang="ja-JP" altLang="en-US"/>
          </a:p>
        </p:txBody>
      </p:sp>
    </p:spTree>
    <p:extLst>
      <p:ext uri="{BB962C8B-B14F-4D97-AF65-F5344CB8AC3E}">
        <p14:creationId xmlns:p14="http://schemas.microsoft.com/office/powerpoint/2010/main" val="3160671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710B417-E2CD-467B-8346-E2F772F14B3B}" type="datetimeFigureOut">
              <a:rPr kumimoji="1" lang="ja-JP" altLang="en-US" smtClean="0"/>
              <a:t>2026/1/6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2D5B8A-9CCC-4655-80F8-FF4D0F089941}" type="slidenum">
              <a:rPr kumimoji="1" lang="ja-JP" altLang="en-US" smtClean="0"/>
              <a:t>‹#›</a:t>
            </a:fld>
            <a:endParaRPr kumimoji="1" lang="ja-JP" altLang="en-US"/>
          </a:p>
        </p:txBody>
      </p:sp>
    </p:spTree>
    <p:extLst>
      <p:ext uri="{BB962C8B-B14F-4D97-AF65-F5344CB8AC3E}">
        <p14:creationId xmlns:p14="http://schemas.microsoft.com/office/powerpoint/2010/main" val="353033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710B417-E2CD-467B-8346-E2F772F14B3B}" type="datetimeFigureOut">
              <a:rPr kumimoji="1" lang="ja-JP" altLang="en-US" smtClean="0"/>
              <a:t>2026/1/6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2D5B8A-9CCC-4655-80F8-FF4D0F089941}" type="slidenum">
              <a:rPr kumimoji="1" lang="ja-JP" altLang="en-US" smtClean="0"/>
              <a:t>‹#›</a:t>
            </a:fld>
            <a:endParaRPr kumimoji="1" lang="ja-JP" altLang="en-US"/>
          </a:p>
        </p:txBody>
      </p:sp>
    </p:spTree>
    <p:extLst>
      <p:ext uri="{BB962C8B-B14F-4D97-AF65-F5344CB8AC3E}">
        <p14:creationId xmlns:p14="http://schemas.microsoft.com/office/powerpoint/2010/main" val="85693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710B417-E2CD-467B-8346-E2F772F14B3B}" type="datetimeFigureOut">
              <a:rPr kumimoji="1" lang="ja-JP" altLang="en-US" smtClean="0"/>
              <a:t>2026/1/6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2D5B8A-9CCC-4655-80F8-FF4D0F089941}" type="slidenum">
              <a:rPr kumimoji="1" lang="ja-JP" altLang="en-US" smtClean="0"/>
              <a:t>‹#›</a:t>
            </a:fld>
            <a:endParaRPr kumimoji="1" lang="ja-JP" altLang="en-US"/>
          </a:p>
        </p:txBody>
      </p:sp>
    </p:spTree>
    <p:extLst>
      <p:ext uri="{BB962C8B-B14F-4D97-AF65-F5344CB8AC3E}">
        <p14:creationId xmlns:p14="http://schemas.microsoft.com/office/powerpoint/2010/main" val="187328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710B417-E2CD-467B-8346-E2F772F14B3B}" type="datetimeFigureOut">
              <a:rPr kumimoji="1" lang="ja-JP" altLang="en-US" smtClean="0"/>
              <a:t>2026/1/6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2D5B8A-9CCC-4655-80F8-FF4D0F089941}" type="slidenum">
              <a:rPr kumimoji="1" lang="ja-JP" altLang="en-US" smtClean="0"/>
              <a:t>‹#›</a:t>
            </a:fld>
            <a:endParaRPr kumimoji="1" lang="ja-JP" altLang="en-US"/>
          </a:p>
        </p:txBody>
      </p:sp>
    </p:spTree>
    <p:extLst>
      <p:ext uri="{BB962C8B-B14F-4D97-AF65-F5344CB8AC3E}">
        <p14:creationId xmlns:p14="http://schemas.microsoft.com/office/powerpoint/2010/main" val="49797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710B417-E2CD-467B-8346-E2F772F14B3B}" type="datetimeFigureOut">
              <a:rPr kumimoji="1" lang="ja-JP" altLang="en-US" smtClean="0"/>
              <a:t>2026/1/6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82D5B8A-9CCC-4655-80F8-FF4D0F089941}" type="slidenum">
              <a:rPr kumimoji="1" lang="ja-JP" altLang="en-US" smtClean="0"/>
              <a:t>‹#›</a:t>
            </a:fld>
            <a:endParaRPr kumimoji="1" lang="ja-JP" altLang="en-US"/>
          </a:p>
        </p:txBody>
      </p:sp>
    </p:spTree>
    <p:extLst>
      <p:ext uri="{BB962C8B-B14F-4D97-AF65-F5344CB8AC3E}">
        <p14:creationId xmlns:p14="http://schemas.microsoft.com/office/powerpoint/2010/main" val="400924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710B417-E2CD-467B-8346-E2F772F14B3B}" type="datetimeFigureOut">
              <a:rPr kumimoji="1" lang="ja-JP" altLang="en-US" smtClean="0"/>
              <a:t>2026/1/6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82D5B8A-9CCC-4655-80F8-FF4D0F089941}" type="slidenum">
              <a:rPr kumimoji="1" lang="ja-JP" altLang="en-US" smtClean="0"/>
              <a:t>‹#›</a:t>
            </a:fld>
            <a:endParaRPr kumimoji="1" lang="ja-JP" altLang="en-US"/>
          </a:p>
        </p:txBody>
      </p:sp>
    </p:spTree>
    <p:extLst>
      <p:ext uri="{BB962C8B-B14F-4D97-AF65-F5344CB8AC3E}">
        <p14:creationId xmlns:p14="http://schemas.microsoft.com/office/powerpoint/2010/main" val="77474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710B417-E2CD-467B-8346-E2F772F14B3B}" type="datetimeFigureOut">
              <a:rPr kumimoji="1" lang="ja-JP" altLang="en-US" smtClean="0"/>
              <a:t>2026/1/6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82D5B8A-9CCC-4655-80F8-FF4D0F089941}" type="slidenum">
              <a:rPr kumimoji="1" lang="ja-JP" altLang="en-US" smtClean="0"/>
              <a:t>‹#›</a:t>
            </a:fld>
            <a:endParaRPr kumimoji="1" lang="ja-JP" altLang="en-US"/>
          </a:p>
        </p:txBody>
      </p:sp>
    </p:spTree>
    <p:extLst>
      <p:ext uri="{BB962C8B-B14F-4D97-AF65-F5344CB8AC3E}">
        <p14:creationId xmlns:p14="http://schemas.microsoft.com/office/powerpoint/2010/main" val="131484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0B417-E2CD-467B-8346-E2F772F14B3B}" type="datetimeFigureOut">
              <a:rPr kumimoji="1" lang="ja-JP" altLang="en-US" smtClean="0"/>
              <a:t>2026/1/6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82D5B8A-9CCC-4655-80F8-FF4D0F089941}" type="slidenum">
              <a:rPr kumimoji="1" lang="ja-JP" altLang="en-US" smtClean="0"/>
              <a:t>‹#›</a:t>
            </a:fld>
            <a:endParaRPr kumimoji="1" lang="ja-JP" altLang="en-US"/>
          </a:p>
        </p:txBody>
      </p:sp>
    </p:spTree>
    <p:extLst>
      <p:ext uri="{BB962C8B-B14F-4D97-AF65-F5344CB8AC3E}">
        <p14:creationId xmlns:p14="http://schemas.microsoft.com/office/powerpoint/2010/main" val="194827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710B417-E2CD-467B-8346-E2F772F14B3B}" type="datetimeFigureOut">
              <a:rPr kumimoji="1" lang="ja-JP" altLang="en-US" smtClean="0"/>
              <a:t>2026/1/6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82D5B8A-9CCC-4655-80F8-FF4D0F089941}" type="slidenum">
              <a:rPr kumimoji="1" lang="ja-JP" altLang="en-US" smtClean="0"/>
              <a:t>‹#›</a:t>
            </a:fld>
            <a:endParaRPr kumimoji="1" lang="ja-JP" altLang="en-US"/>
          </a:p>
        </p:txBody>
      </p:sp>
    </p:spTree>
    <p:extLst>
      <p:ext uri="{BB962C8B-B14F-4D97-AF65-F5344CB8AC3E}">
        <p14:creationId xmlns:p14="http://schemas.microsoft.com/office/powerpoint/2010/main" val="2964087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710B417-E2CD-467B-8346-E2F772F14B3B}" type="datetimeFigureOut">
              <a:rPr kumimoji="1" lang="ja-JP" altLang="en-US" smtClean="0"/>
              <a:t>2026/1/6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82D5B8A-9CCC-4655-80F8-FF4D0F089941}" type="slidenum">
              <a:rPr kumimoji="1" lang="ja-JP" altLang="en-US" smtClean="0"/>
              <a:t>‹#›</a:t>
            </a:fld>
            <a:endParaRPr kumimoji="1" lang="ja-JP" altLang="en-US"/>
          </a:p>
        </p:txBody>
      </p:sp>
    </p:spTree>
    <p:extLst>
      <p:ext uri="{BB962C8B-B14F-4D97-AF65-F5344CB8AC3E}">
        <p14:creationId xmlns:p14="http://schemas.microsoft.com/office/powerpoint/2010/main" val="3440446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D710B417-E2CD-467B-8346-E2F772F14B3B}" type="datetimeFigureOut">
              <a:rPr kumimoji="1" lang="ja-JP" altLang="en-US" smtClean="0"/>
              <a:t>2026/1/6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282D5B8A-9CCC-4655-80F8-FF4D0F089941}" type="slidenum">
              <a:rPr kumimoji="1" lang="ja-JP" altLang="en-US" smtClean="0"/>
              <a:t>‹#›</a:t>
            </a:fld>
            <a:endParaRPr kumimoji="1" lang="ja-JP" altLang="en-US"/>
          </a:p>
        </p:txBody>
      </p:sp>
    </p:spTree>
    <p:extLst>
      <p:ext uri="{BB962C8B-B14F-4D97-AF65-F5344CB8AC3E}">
        <p14:creationId xmlns:p14="http://schemas.microsoft.com/office/powerpoint/2010/main" val="3301293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https://forms.office.com/r/e2DTLTNfTE?origin=lprLink" TargetMode="External"/><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hyperlink" Target="mailto:tti22412@ideacon.co.jp"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森の中の川&#10;&#10;AI 生成コンテンツは誤りを含む可能性があります。">
            <a:extLst>
              <a:ext uri="{FF2B5EF4-FFF2-40B4-BE49-F238E27FC236}">
                <a16:creationId xmlns:a16="http://schemas.microsoft.com/office/drawing/2014/main" id="{6CE44E02-8387-4BC3-B80E-56C465443D5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38802" y="5124165"/>
            <a:ext cx="6580396" cy="4935297"/>
          </a:xfrm>
          <a:prstGeom prst="ellipse">
            <a:avLst/>
          </a:prstGeom>
          <a:ln>
            <a:noFill/>
          </a:ln>
          <a:effectLst>
            <a:softEdge rad="406400"/>
          </a:effectLst>
        </p:spPr>
      </p:pic>
      <p:pic>
        <p:nvPicPr>
          <p:cNvPr id="2056" name="Picture 6" descr="SSの方へ｜大気環境配慮型SS e→AS（イーアス）| 環境省・資源エネルギー庁">
            <a:extLst>
              <a:ext uri="{FF2B5EF4-FFF2-40B4-BE49-F238E27FC236}">
                <a16:creationId xmlns:a16="http://schemas.microsoft.com/office/drawing/2014/main" id="{83836B1B-8077-BB0F-7A86-476DF8F3A87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87092" y="75154"/>
            <a:ext cx="1028700" cy="36195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0">
            <a:extLst>
              <a:ext uri="{FF2B5EF4-FFF2-40B4-BE49-F238E27FC236}">
                <a16:creationId xmlns:a16="http://schemas.microsoft.com/office/drawing/2014/main" id="{744CE053-530A-E52B-FCEE-2C9F0E01F2AD}"/>
              </a:ext>
            </a:extLst>
          </p:cNvPr>
          <p:cNvSpPr txBox="1">
            <a:spLocks noChangeArrowheads="1"/>
          </p:cNvSpPr>
          <p:nvPr/>
        </p:nvSpPr>
        <p:spPr bwMode="auto">
          <a:xfrm>
            <a:off x="35609" y="3762697"/>
            <a:ext cx="3633819" cy="290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1" i="0" u="none" strike="noStrike" cap="none" normalizeH="0" baseline="0" dirty="0">
                <a:ln>
                  <a:noFill/>
                </a:ln>
                <a:solidFill>
                  <a:schemeClr val="tx1"/>
                </a:solidFill>
                <a:effectLst>
                  <a:outerShdw blurRad="50800" dist="38100" dir="5400000" algn="t" rotWithShape="0">
                    <a:prstClr val="black">
                      <a:alpha val="40000"/>
                    </a:prst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開催日時</a:t>
            </a:r>
            <a:endParaRPr kumimoji="0" lang="en-US" altLang="ja-JP" sz="2400" b="1" i="0" u="none" strike="noStrike" cap="none" normalizeH="0" baseline="0" dirty="0">
              <a:ln>
                <a:noFill/>
              </a:ln>
              <a:solidFill>
                <a:schemeClr val="tx1"/>
              </a:solidFill>
              <a:effectLst>
                <a:outerShdw blurRad="50800" dist="38100" dir="5400000" algn="t" rotWithShape="0">
                  <a:prstClr val="black">
                    <a:alpha val="40000"/>
                  </a:prst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2025</a:t>
            </a:r>
            <a:r>
              <a:rPr kumimoji="0"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endPar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4800" b="1" i="0" u="none" strike="noStrike" cap="none" normalizeH="0" baseline="0" dirty="0">
                <a:ln>
                  <a:noFill/>
                </a:ln>
                <a:solidFill>
                  <a:schemeClr val="accent4"/>
                </a:solidFill>
                <a:effectLst>
                  <a:outerShdw blurRad="50800" dist="38100" dir="5400000" algn="t" rotWithShape="0">
                    <a:prstClr val="black">
                      <a:alpha val="40000"/>
                    </a:prstClr>
                  </a:outerShdw>
                </a:effectLst>
                <a:latin typeface="Meiryo UI" panose="020B0604030504040204" pitchFamily="50" charset="-128"/>
                <a:ea typeface="Meiryo UI" panose="020B0604030504040204" pitchFamily="50" charset="-128"/>
                <a:cs typeface="Times New Roman" panose="02020603050405020304" pitchFamily="18" charset="0"/>
              </a:rPr>
              <a:t>９</a:t>
            </a:r>
            <a:r>
              <a:rPr kumimoji="0" lang="ja-JP" altLang="en-US" sz="3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a:t>
            </a:r>
            <a:r>
              <a:rPr kumimoji="0" lang="ja-JP" altLang="en-US" sz="4800" b="1" i="0" u="none" strike="noStrike" cap="none" normalizeH="0" baseline="0" dirty="0">
                <a:ln>
                  <a:noFill/>
                </a:ln>
                <a:solidFill>
                  <a:schemeClr val="accent4"/>
                </a:solidFill>
                <a:effectLst>
                  <a:outerShdw blurRad="50800" dist="38100" dir="5400000" algn="t" rotWithShape="0">
                    <a:prstClr val="black">
                      <a:alpha val="40000"/>
                    </a:prstClr>
                  </a:outerShdw>
                </a:effectLst>
                <a:latin typeface="Meiryo UI" panose="020B0604030504040204" pitchFamily="50" charset="-128"/>
                <a:ea typeface="Meiryo UI" panose="020B0604030504040204" pitchFamily="50" charset="-128"/>
                <a:cs typeface="Times New Roman" panose="02020603050405020304" pitchFamily="18" charset="0"/>
              </a:rPr>
              <a:t>９</a:t>
            </a:r>
            <a:r>
              <a:rPr kumimoji="0" lang="ja-JP" altLang="en-US" sz="3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日</a:t>
            </a:r>
            <a:r>
              <a:rPr kumimoji="0" lang="ja-JP" altLang="en-US" sz="2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（火）</a:t>
            </a:r>
            <a:endParaRPr kumimoji="0" lang="en-US" altLang="ja-JP" sz="2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9:30</a:t>
            </a:r>
            <a:r>
              <a:rPr kumimoji="0"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16:00</a:t>
            </a:r>
          </a:p>
          <a:p>
            <a:pPr marL="0" marR="0" lvl="0" indent="0" defTabSz="914400" rtl="0" eaLnBrk="0" fontAlgn="base" latinLnBrk="0" hangingPunct="0">
              <a:lnSpc>
                <a:spcPct val="100000"/>
              </a:lnSpc>
              <a:spcBef>
                <a:spcPct val="0"/>
              </a:spcBef>
              <a:spcAft>
                <a:spcPct val="0"/>
              </a:spcAft>
              <a:buClrTx/>
              <a:buSzTx/>
              <a:buFontTx/>
              <a:buNone/>
              <a:tabLst>
                <a:tab pos="1071563" algn="l"/>
              </a:tabLst>
            </a:pPr>
            <a:r>
              <a:rPr lang="ja-JP" altLang="en-US" sz="2000" b="1" dirty="0">
                <a:latin typeface="Meiryo UI" panose="020B0604030504040204" pitchFamily="50" charset="-128"/>
                <a:ea typeface="Meiryo UI" panose="020B0604030504040204" pitchFamily="50" charset="-128"/>
              </a:rPr>
              <a:t>　定員</a:t>
            </a:r>
            <a:r>
              <a:rPr lang="en-US" altLang="ja-JP" sz="2000" b="1" dirty="0">
                <a:latin typeface="Meiryo UI" panose="020B0604030504040204" pitchFamily="50" charset="-128"/>
                <a:ea typeface="Meiryo UI" panose="020B0604030504040204" pitchFamily="50" charset="-128"/>
              </a:rPr>
              <a:t>	15</a:t>
            </a:r>
            <a:r>
              <a:rPr lang="ja-JP" altLang="en-US" sz="2000" b="1" dirty="0">
                <a:latin typeface="Meiryo UI" panose="020B0604030504040204" pitchFamily="50" charset="-128"/>
                <a:ea typeface="Meiryo UI" panose="020B0604030504040204" pitchFamily="50" charset="-128"/>
              </a:rPr>
              <a:t>名</a:t>
            </a:r>
            <a:endParaRPr lang="en-US" altLang="ja-JP" sz="2000" b="1" dirty="0">
              <a:latin typeface="Meiryo UI" panose="020B0604030504040204" pitchFamily="50" charset="-128"/>
              <a:ea typeface="Meiryo UI" panose="020B0604030504040204" pitchFamily="50" charset="-128"/>
            </a:endParaRPr>
          </a:p>
          <a:p>
            <a:pPr marL="0" marR="0" lvl="0" indent="0" defTabSz="914400" rtl="0" eaLnBrk="0" fontAlgn="base" latinLnBrk="0" hangingPunct="0">
              <a:lnSpc>
                <a:spcPct val="100000"/>
              </a:lnSpc>
              <a:spcBef>
                <a:spcPct val="0"/>
              </a:spcBef>
              <a:spcAft>
                <a:spcPct val="0"/>
              </a:spcAft>
              <a:buClrTx/>
              <a:buSzTx/>
              <a:buFontTx/>
              <a:buNone/>
              <a:tabLst>
                <a:tab pos="1071563" algn="l"/>
              </a:tabLst>
            </a:pPr>
            <a:r>
              <a:rPr kumimoji="0"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参加費</a:t>
            </a:r>
            <a:r>
              <a:rPr kumimoji="0" lang="en-US" altLang="ja-JP"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0"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無料</a:t>
            </a:r>
            <a:endParaRPr kumimoji="0" lang="en-US" altLang="ja-JP"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defTabSz="914400" eaLnBrk="0" fontAlgn="base" hangingPunct="0">
              <a:spcBef>
                <a:spcPts val="600"/>
              </a:spcBef>
              <a:spcAft>
                <a:spcPct val="0"/>
              </a:spcAft>
              <a:tabLst>
                <a:tab pos="1071563" algn="l"/>
              </a:tabLst>
            </a:pPr>
            <a:r>
              <a:rPr lang="ja-JP" altLang="en-US" sz="1600" b="1" dirty="0">
                <a:latin typeface="Meiryo UI" panose="020B0604030504040204" pitchFamily="50" charset="-128"/>
                <a:ea typeface="Meiryo UI" panose="020B0604030504040204" pitchFamily="50" charset="-128"/>
              </a:rPr>
              <a:t>　</a:t>
            </a:r>
            <a:r>
              <a:rPr lang="ja-JP" altLang="en-US" sz="1600" b="1" dirty="0">
                <a:highlight>
                  <a:srgbClr val="CFE5B6"/>
                </a:highlight>
                <a:latin typeface="Meiryo UI" panose="020B0604030504040204" pitchFamily="50" charset="-128"/>
                <a:ea typeface="Meiryo UI" panose="020B0604030504040204" pitchFamily="50" charset="-128"/>
              </a:rPr>
              <a:t>荒天延期：予備日</a:t>
            </a:r>
            <a:r>
              <a:rPr lang="en-US" altLang="ja-JP" sz="1600" b="1" dirty="0">
                <a:highlight>
                  <a:srgbClr val="CFE5B6"/>
                </a:highlight>
                <a:latin typeface="Meiryo UI" panose="020B0604030504040204" pitchFamily="50" charset="-128"/>
                <a:ea typeface="Meiryo UI" panose="020B0604030504040204" pitchFamily="50" charset="-128"/>
              </a:rPr>
              <a:t>9</a:t>
            </a:r>
            <a:r>
              <a:rPr lang="ja-JP" altLang="en-US" sz="1600" b="1" dirty="0">
                <a:highlight>
                  <a:srgbClr val="CFE5B6"/>
                </a:highlight>
                <a:latin typeface="Meiryo UI" panose="020B0604030504040204" pitchFamily="50" charset="-128"/>
                <a:ea typeface="Meiryo UI" panose="020B0604030504040204" pitchFamily="50" charset="-128"/>
              </a:rPr>
              <a:t>月</a:t>
            </a:r>
            <a:r>
              <a:rPr lang="en-US" altLang="ja-JP" sz="1600" b="1" dirty="0">
                <a:highlight>
                  <a:srgbClr val="CFE5B6"/>
                </a:highlight>
                <a:latin typeface="Meiryo UI" panose="020B0604030504040204" pitchFamily="50" charset="-128"/>
                <a:ea typeface="Meiryo UI" panose="020B0604030504040204" pitchFamily="50" charset="-128"/>
              </a:rPr>
              <a:t>12</a:t>
            </a:r>
            <a:r>
              <a:rPr lang="ja-JP" altLang="en-US" sz="1600" b="1" dirty="0">
                <a:highlight>
                  <a:srgbClr val="CFE5B6"/>
                </a:highlight>
                <a:latin typeface="Meiryo UI" panose="020B0604030504040204" pitchFamily="50" charset="-128"/>
                <a:ea typeface="Meiryo UI" panose="020B0604030504040204" pitchFamily="50" charset="-128"/>
              </a:rPr>
              <a:t>日（金）</a:t>
            </a:r>
            <a:endParaRPr kumimoji="0" lang="en-US" altLang="ja-JP"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Rectangle 18">
            <a:extLst>
              <a:ext uri="{FF2B5EF4-FFF2-40B4-BE49-F238E27FC236}">
                <a16:creationId xmlns:a16="http://schemas.microsoft.com/office/drawing/2014/main" id="{FA5878DA-7AE5-016B-6519-1D2403B4ADCA}"/>
              </a:ext>
            </a:extLst>
          </p:cNvPr>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20">
            <a:extLst>
              <a:ext uri="{FF2B5EF4-FFF2-40B4-BE49-F238E27FC236}">
                <a16:creationId xmlns:a16="http://schemas.microsoft.com/office/drawing/2014/main" id="{17DB9804-9726-FA95-4B53-365CCF4EEE0C}"/>
              </a:ext>
            </a:extLst>
          </p:cNvPr>
          <p:cNvSpPr>
            <a:spLocks noChangeArrowheads="1"/>
          </p:cNvSpPr>
          <p:nvPr/>
        </p:nvSpPr>
        <p:spPr bwMode="auto">
          <a:xfrm>
            <a:off x="0" y="81915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テキスト ボックス 5">
            <a:extLst>
              <a:ext uri="{FF2B5EF4-FFF2-40B4-BE49-F238E27FC236}">
                <a16:creationId xmlns:a16="http://schemas.microsoft.com/office/drawing/2014/main" id="{FE5BA0C9-FB9D-5762-D9F6-E6263035D506}"/>
              </a:ext>
            </a:extLst>
          </p:cNvPr>
          <p:cNvSpPr txBox="1">
            <a:spLocks noChangeArrowheads="1"/>
          </p:cNvSpPr>
          <p:nvPr/>
        </p:nvSpPr>
        <p:spPr bwMode="auto">
          <a:xfrm>
            <a:off x="138802" y="467137"/>
            <a:ext cx="6580396" cy="9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3200" b="1" i="0" u="none" strike="noStrike" cap="none" normalizeH="0" baseline="0" dirty="0">
                <a:ln>
                  <a:noFill/>
                </a:ln>
                <a:gradFill>
                  <a:gsLst>
                    <a:gs pos="0">
                      <a:schemeClr val="accent4">
                        <a:lumMod val="50000"/>
                      </a:schemeClr>
                    </a:gs>
                    <a:gs pos="74000">
                      <a:schemeClr val="accent4"/>
                    </a:gs>
                    <a:gs pos="100000">
                      <a:schemeClr val="accent4">
                        <a:lumMod val="60000"/>
                        <a:lumOff val="40000"/>
                      </a:schemeClr>
                    </a:gs>
                  </a:gsLst>
                  <a:lin ang="5400000" scaled="1"/>
                </a:gradFill>
                <a:effectLst>
                  <a:outerShdw blurRad="50800" dist="38100" dir="5400000" algn="t" rotWithShape="0">
                    <a:prstClr val="black">
                      <a:alpha val="40000"/>
                    </a:prstClr>
                  </a:outerShdw>
                </a:effectLst>
                <a:latin typeface="BIZ UDゴシック" panose="020B0400000000000000" pitchFamily="49" charset="-128"/>
                <a:ea typeface="BIZ UDゴシック" panose="020B0400000000000000" pitchFamily="49" charset="-128"/>
                <a:cs typeface="Times New Roman" panose="02020603050405020304" pitchFamily="18" charset="0"/>
              </a:rPr>
              <a:t>水辺の生きもの調査の</a:t>
            </a:r>
            <a:r>
              <a:rPr kumimoji="0" lang="ja-JP" altLang="ja-JP" sz="3200" b="1" i="0" u="none" strike="noStrike" cap="none" normalizeH="0" baseline="0" dirty="0">
                <a:ln>
                  <a:noFill/>
                </a:ln>
                <a:gradFill>
                  <a:gsLst>
                    <a:gs pos="0">
                      <a:schemeClr val="accent4">
                        <a:lumMod val="50000"/>
                      </a:schemeClr>
                    </a:gs>
                    <a:gs pos="74000">
                      <a:schemeClr val="accent4"/>
                    </a:gs>
                    <a:gs pos="100000">
                      <a:schemeClr val="accent4">
                        <a:lumMod val="60000"/>
                        <a:lumOff val="40000"/>
                      </a:schemeClr>
                    </a:gs>
                  </a:gsLst>
                  <a:lin ang="5400000" scaled="1"/>
                </a:gradFill>
                <a:effectLst>
                  <a:outerShdw blurRad="50800" dist="38100" dir="5400000" algn="t" rotWithShape="0">
                    <a:prstClr val="black">
                      <a:alpha val="40000"/>
                    </a:prstClr>
                  </a:outerShdw>
                </a:effectLst>
                <a:latin typeface="BIZ UDゴシック" panose="020B0400000000000000" pitchFamily="49" charset="-128"/>
                <a:ea typeface="BIZ UDゴシック" panose="020B0400000000000000" pitchFamily="49" charset="-128"/>
                <a:cs typeface="Times New Roman" panose="02020603050405020304" pitchFamily="18" charset="0"/>
              </a:rPr>
              <a:t>現地研修会</a:t>
            </a:r>
            <a:endParaRPr kumimoji="0" lang="ja-JP" altLang="ja-JP" sz="1600" b="0" i="0" u="none" strike="noStrike" cap="none" normalizeH="0" baseline="0" dirty="0">
              <a:ln>
                <a:noFill/>
              </a:ln>
              <a:gradFill>
                <a:gsLst>
                  <a:gs pos="0">
                    <a:schemeClr val="accent4">
                      <a:lumMod val="50000"/>
                    </a:schemeClr>
                  </a:gs>
                  <a:gs pos="74000">
                    <a:schemeClr val="accent4"/>
                  </a:gs>
                  <a:gs pos="100000">
                    <a:schemeClr val="accent4">
                      <a:lumMod val="60000"/>
                      <a:lumOff val="40000"/>
                    </a:schemeClr>
                  </a:gs>
                </a:gsLst>
                <a:lin ang="5400000" scaled="1"/>
              </a:gradFill>
              <a:effectLst>
                <a:outerShdw blurRad="50800" dist="38100" dir="5400000" algn="t" rotWithShape="0">
                  <a:prstClr val="black">
                    <a:alpha val="40000"/>
                  </a:prstClr>
                </a:outerShdw>
              </a:effectLst>
              <a:latin typeface="BIZ UDゴシック" panose="020B0400000000000000" pitchFamily="49" charset="-128"/>
              <a:ea typeface="BIZ UDゴシック" panose="020B0400000000000000" pitchFamily="49" charset="-128"/>
            </a:endParaRPr>
          </a:p>
        </p:txBody>
      </p:sp>
      <p:grpSp>
        <p:nvGrpSpPr>
          <p:cNvPr id="34" name="グループ化 33">
            <a:extLst>
              <a:ext uri="{FF2B5EF4-FFF2-40B4-BE49-F238E27FC236}">
                <a16:creationId xmlns:a16="http://schemas.microsoft.com/office/drawing/2014/main" id="{264020C2-A520-7625-9851-A6853761E75E}"/>
              </a:ext>
            </a:extLst>
          </p:cNvPr>
          <p:cNvGrpSpPr/>
          <p:nvPr/>
        </p:nvGrpSpPr>
        <p:grpSpPr>
          <a:xfrm>
            <a:off x="3929117" y="1503193"/>
            <a:ext cx="2790081" cy="1586357"/>
            <a:chOff x="3890764" y="1809591"/>
            <a:chExt cx="2790081" cy="1586357"/>
          </a:xfrm>
        </p:grpSpPr>
        <p:sp>
          <p:nvSpPr>
            <p:cNvPr id="15" name="Text Box 2">
              <a:extLst>
                <a:ext uri="{FF2B5EF4-FFF2-40B4-BE49-F238E27FC236}">
                  <a16:creationId xmlns:a16="http://schemas.microsoft.com/office/drawing/2014/main" id="{7B3C2049-B698-73B5-67DB-EF0B69ABBBAF}"/>
                </a:ext>
              </a:extLst>
            </p:cNvPr>
            <p:cNvSpPr txBox="1">
              <a:spLocks noChangeArrowheads="1"/>
            </p:cNvSpPr>
            <p:nvPr/>
          </p:nvSpPr>
          <p:spPr bwMode="auto">
            <a:xfrm>
              <a:off x="4050264" y="2036463"/>
              <a:ext cx="2473637" cy="112118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a:ln>
                    <a:noFill/>
                  </a:ln>
                  <a:effectLst>
                    <a:outerShdw blurRad="50800" dist="38100" dir="5400000" algn="t" rotWithShape="0">
                      <a:prstClr val="black">
                        <a:alpha val="40000"/>
                      </a:prst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開催概要</a:t>
              </a:r>
              <a:endParaRPr kumimoji="0" lang="ja-JP" altLang="ja-JP" sz="400" b="0" i="0" u="none" strike="noStrike" cap="none" normalizeH="0" baseline="0" dirty="0">
                <a:ln>
                  <a:noFill/>
                </a:ln>
                <a:effectLst>
                  <a:outerShdw blurRad="50800" dist="38100" dir="5400000" algn="t" rotWithShape="0">
                    <a:prstClr val="black">
                      <a:alpha val="40000"/>
                    </a:prstClr>
                  </a:outerShdw>
                </a:effectLst>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本研修会は、子どもを対象とした水辺の生きもの調査を実施する指導者向けの講座です。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27B00D89-4490-D1C2-EDC5-6512EDBB3163}"/>
                </a:ext>
              </a:extLst>
            </p:cNvPr>
            <p:cNvSpPr/>
            <p:nvPr/>
          </p:nvSpPr>
          <p:spPr>
            <a:xfrm>
              <a:off x="3993866" y="1809591"/>
              <a:ext cx="45719" cy="1574927"/>
            </a:xfrm>
            <a:prstGeom prst="rect">
              <a:avLst/>
            </a:prstGeom>
            <a:solidFill>
              <a:schemeClr val="accent3">
                <a:lumMod val="40000"/>
                <a:lumOff val="60000"/>
                <a:alpha val="90000"/>
              </a:schemeClr>
            </a:solidFill>
            <a:ln>
              <a:solidFill>
                <a:schemeClr val="accent3">
                  <a:lumMod val="40000"/>
                  <a:lumOff val="60000"/>
                  <a:alpha val="9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00C56498-8CF0-9422-2D6E-FA5F053F9806}"/>
                </a:ext>
              </a:extLst>
            </p:cNvPr>
            <p:cNvSpPr/>
            <p:nvPr/>
          </p:nvSpPr>
          <p:spPr>
            <a:xfrm>
              <a:off x="6534581" y="1821021"/>
              <a:ext cx="45719" cy="1574927"/>
            </a:xfrm>
            <a:prstGeom prst="rect">
              <a:avLst/>
            </a:prstGeom>
            <a:solidFill>
              <a:schemeClr val="accent3">
                <a:lumMod val="40000"/>
                <a:lumOff val="60000"/>
                <a:alpha val="90000"/>
              </a:schemeClr>
            </a:solidFill>
            <a:ln>
              <a:solidFill>
                <a:schemeClr val="accent3">
                  <a:lumMod val="40000"/>
                  <a:lumOff val="60000"/>
                  <a:alpha val="9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3591005B-DEAE-2382-AE5E-221325D38A7C}"/>
                </a:ext>
              </a:extLst>
            </p:cNvPr>
            <p:cNvSpPr/>
            <p:nvPr/>
          </p:nvSpPr>
          <p:spPr>
            <a:xfrm rot="16200000">
              <a:off x="5262945" y="560068"/>
              <a:ext cx="45719" cy="2790080"/>
            </a:xfrm>
            <a:prstGeom prst="rect">
              <a:avLst/>
            </a:prstGeom>
            <a:solidFill>
              <a:schemeClr val="accent3">
                <a:lumMod val="40000"/>
                <a:lumOff val="60000"/>
                <a:alpha val="89804"/>
              </a:schemeClr>
            </a:solidFill>
            <a:ln>
              <a:solidFill>
                <a:schemeClr val="accent3">
                  <a:lumMod val="40000"/>
                  <a:lumOff val="60000"/>
                  <a:alpha val="9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8C361A3F-E875-F57C-863E-C271F3850FF9}"/>
                </a:ext>
              </a:extLst>
            </p:cNvPr>
            <p:cNvSpPr/>
            <p:nvPr/>
          </p:nvSpPr>
          <p:spPr>
            <a:xfrm rot="16200000">
              <a:off x="5262944" y="1835364"/>
              <a:ext cx="45719" cy="2790080"/>
            </a:xfrm>
            <a:prstGeom prst="rect">
              <a:avLst/>
            </a:prstGeom>
            <a:solidFill>
              <a:schemeClr val="accent3">
                <a:lumMod val="40000"/>
                <a:lumOff val="60000"/>
                <a:alpha val="90000"/>
              </a:schemeClr>
            </a:solidFill>
            <a:ln>
              <a:solidFill>
                <a:schemeClr val="accent3">
                  <a:lumMod val="40000"/>
                  <a:lumOff val="60000"/>
                  <a:alpha val="9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550A1345-6780-6013-FEC4-2E3D339BB03C}"/>
              </a:ext>
            </a:extLst>
          </p:cNvPr>
          <p:cNvGrpSpPr/>
          <p:nvPr/>
        </p:nvGrpSpPr>
        <p:grpSpPr>
          <a:xfrm>
            <a:off x="138802" y="7612372"/>
            <a:ext cx="4653332" cy="2369577"/>
            <a:chOff x="505681" y="7002407"/>
            <a:chExt cx="4653332" cy="2369577"/>
          </a:xfrm>
        </p:grpSpPr>
        <p:grpSp>
          <p:nvGrpSpPr>
            <p:cNvPr id="32" name="グループ化 31">
              <a:extLst>
                <a:ext uri="{FF2B5EF4-FFF2-40B4-BE49-F238E27FC236}">
                  <a16:creationId xmlns:a16="http://schemas.microsoft.com/office/drawing/2014/main" id="{0FC0590D-48C1-AEE6-A072-E983AB4D00D5}"/>
                </a:ext>
              </a:extLst>
            </p:cNvPr>
            <p:cNvGrpSpPr/>
            <p:nvPr/>
          </p:nvGrpSpPr>
          <p:grpSpPr>
            <a:xfrm>
              <a:off x="505681" y="7002407"/>
              <a:ext cx="4046029" cy="2369577"/>
              <a:chOff x="1084634" y="6726658"/>
              <a:chExt cx="4703576" cy="2670383"/>
            </a:xfrm>
            <a:solidFill>
              <a:schemeClr val="bg1">
                <a:alpha val="76000"/>
              </a:schemeClr>
            </a:solidFill>
          </p:grpSpPr>
          <p:sp>
            <p:nvSpPr>
              <p:cNvPr id="29" name="四角形: 角を丸くする 28">
                <a:extLst>
                  <a:ext uri="{FF2B5EF4-FFF2-40B4-BE49-F238E27FC236}">
                    <a16:creationId xmlns:a16="http://schemas.microsoft.com/office/drawing/2014/main" id="{4801B656-BFE0-8C3F-F93F-F5A668FD6424}"/>
                  </a:ext>
                </a:extLst>
              </p:cNvPr>
              <p:cNvSpPr/>
              <p:nvPr/>
            </p:nvSpPr>
            <p:spPr>
              <a:xfrm>
                <a:off x="1090745" y="6726658"/>
                <a:ext cx="2051243" cy="874926"/>
              </a:xfrm>
              <a:prstGeom prst="roundRect">
                <a:avLst>
                  <a:gd name="adj" fmla="val 50000"/>
                </a:avLst>
              </a:prstGeom>
              <a:grpFill/>
              <a:ln>
                <a:noFill/>
              </a:ln>
              <a:effectLst>
                <a:softEdge rad="1143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58F32A9C-0F1D-FB6A-12DC-D6DBA7FF891F}"/>
                  </a:ext>
                </a:extLst>
              </p:cNvPr>
              <p:cNvSpPr/>
              <p:nvPr/>
            </p:nvSpPr>
            <p:spPr>
              <a:xfrm>
                <a:off x="1084634" y="7254241"/>
                <a:ext cx="4702458" cy="1239520"/>
              </a:xfrm>
              <a:prstGeom prst="roundRect">
                <a:avLst>
                  <a:gd name="adj" fmla="val 50000"/>
                </a:avLst>
              </a:prstGeom>
              <a:grpFill/>
              <a:ln>
                <a:noFill/>
              </a:ln>
              <a:effectLst>
                <a:softEdge rad="1143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A73CE03F-7968-29B2-F935-368D478053C9}"/>
                  </a:ext>
                </a:extLst>
              </p:cNvPr>
              <p:cNvSpPr/>
              <p:nvPr/>
            </p:nvSpPr>
            <p:spPr>
              <a:xfrm>
                <a:off x="1085752" y="8157521"/>
                <a:ext cx="4702458" cy="1239520"/>
              </a:xfrm>
              <a:prstGeom prst="roundRect">
                <a:avLst>
                  <a:gd name="adj" fmla="val 50000"/>
                </a:avLst>
              </a:prstGeom>
              <a:grpFill/>
              <a:ln>
                <a:noFill/>
              </a:ln>
              <a:effectLst>
                <a:softEdge rad="1143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Text Box 11">
              <a:extLst>
                <a:ext uri="{FF2B5EF4-FFF2-40B4-BE49-F238E27FC236}">
                  <a16:creationId xmlns:a16="http://schemas.microsoft.com/office/drawing/2014/main" id="{DC8CACBF-31FC-5CBB-5E0E-BE536C4EDC70}"/>
                </a:ext>
              </a:extLst>
            </p:cNvPr>
            <p:cNvSpPr txBox="1">
              <a:spLocks/>
            </p:cNvSpPr>
            <p:nvPr/>
          </p:nvSpPr>
          <p:spPr bwMode="auto">
            <a:xfrm>
              <a:off x="672483" y="7138898"/>
              <a:ext cx="4486530" cy="216730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1" i="0" u="none" strike="noStrike" cap="none" normalizeH="0" baseline="0" dirty="0">
                  <a:ln>
                    <a:noFill/>
                  </a:ln>
                  <a:solidFill>
                    <a:schemeClr val="tx1"/>
                  </a:solidFill>
                  <a:effectLst>
                    <a:outerShdw blurRad="50800" dist="38100" dir="5400000" algn="t" rotWithShape="0">
                      <a:prstClr val="black">
                        <a:alpha val="40000"/>
                      </a:prst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開催場所</a:t>
              </a:r>
              <a:endParaRPr kumimoji="0" lang="en-US" altLang="ja-JP" sz="2400" b="1" i="0" u="none" strike="noStrike" cap="none" normalizeH="0" baseline="0" dirty="0">
                <a:ln>
                  <a:noFill/>
                </a:ln>
                <a:solidFill>
                  <a:schemeClr val="tx1"/>
                </a:solidFill>
                <a:effectLst>
                  <a:outerShdw blurRad="50800" dist="38100" dir="5400000" algn="t" rotWithShape="0">
                    <a:prstClr val="black">
                      <a:alpha val="40000"/>
                    </a:prst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500" b="1"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午前：フィールド実習</a:t>
              </a:r>
              <a:endParaRPr kumimoji="0" lang="ja-JP" altLang="ja-JP"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a:ln>
                    <a:noFill/>
                  </a:ln>
                  <a:solidFill>
                    <a:schemeClr val="accent4"/>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2800" b="1" i="0" u="none" strike="noStrike" cap="none" normalizeH="0" baseline="0" dirty="0">
                  <a:ln w="3175">
                    <a:solidFill>
                      <a:schemeClr val="bg2"/>
                    </a:solidFill>
                  </a:ln>
                  <a:solidFill>
                    <a:schemeClr val="accent4"/>
                  </a:solidFill>
                  <a:effectLst>
                    <a:outerShdw blurRad="50800" dist="38100" dir="5400000" algn="t" rotWithShape="0">
                      <a:prstClr val="black">
                        <a:alpha val="40000"/>
                      </a:prstClr>
                    </a:outerShdw>
                  </a:effectLst>
                  <a:latin typeface="Meiryo UI" panose="020B0604030504040204" pitchFamily="50" charset="-128"/>
                  <a:ea typeface="Meiryo UI" panose="020B0604030504040204" pitchFamily="50" charset="-128"/>
                  <a:cs typeface="Times New Roman" panose="02020603050405020304" pitchFamily="18" charset="0"/>
                </a:rPr>
                <a:t>落合川いこいの水辺</a:t>
              </a:r>
              <a:endParaRPr kumimoji="0" lang="en-US" altLang="ja-JP" sz="2800" b="1" i="0" u="none" strike="noStrike" cap="none" normalizeH="0" baseline="0" dirty="0">
                <a:ln w="3175">
                  <a:solidFill>
                    <a:schemeClr val="bg2"/>
                  </a:solidFill>
                </a:ln>
                <a:solidFill>
                  <a:schemeClr val="accent4"/>
                </a:solidFill>
                <a:effectLst>
                  <a:outerShdw blurRad="50800" dist="38100" dir="5400000" algn="t" rotWithShape="0">
                    <a:prstClr val="black">
                      <a:alpha val="40000"/>
                    </a:prstClr>
                  </a:outerShdw>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600" b="1" dirty="0">
                <a:solidFill>
                  <a:schemeClr val="accent4"/>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b="1" dirty="0">
                  <a:latin typeface="Meiryo UI" panose="020B0604030504040204" pitchFamily="50" charset="-128"/>
                  <a:ea typeface="Meiryo UI" panose="020B0604030504040204" pitchFamily="50" charset="-128"/>
                  <a:cs typeface="Times New Roman" panose="02020603050405020304" pitchFamily="18" charset="0"/>
                </a:rPr>
                <a:t>　午後：講義</a:t>
              </a:r>
              <a:endParaRPr lang="en-US" altLang="ja-JP" b="1"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2800" b="1" dirty="0">
                  <a:solidFill>
                    <a:schemeClr val="accent4"/>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2800" b="1" dirty="0">
                  <a:ln w="3175">
                    <a:solidFill>
                      <a:schemeClr val="bg2"/>
                    </a:solidFill>
                  </a:ln>
                  <a:solidFill>
                    <a:schemeClr val="accent4"/>
                  </a:solidFill>
                  <a:effectLst>
                    <a:outerShdw blurRad="50800" dist="38100" dir="5400000" algn="t" rotWithShape="0">
                      <a:prstClr val="black">
                        <a:alpha val="40000"/>
                      </a:prstClr>
                    </a:outerShdw>
                  </a:effectLst>
                  <a:latin typeface="Meiryo UI" panose="020B0604030504040204" pitchFamily="50" charset="-128"/>
                  <a:ea typeface="Meiryo UI" panose="020B0604030504040204" pitchFamily="50" charset="-128"/>
                  <a:cs typeface="Times New Roman" panose="02020603050405020304" pitchFamily="18" charset="0"/>
                </a:rPr>
                <a:t>成美教育文化会館</a:t>
              </a:r>
              <a:endParaRPr lang="en-US" altLang="ja-JP" sz="2800" b="1" dirty="0">
                <a:ln w="3175">
                  <a:solidFill>
                    <a:schemeClr val="bg2"/>
                  </a:solidFill>
                </a:ln>
                <a:solidFill>
                  <a:schemeClr val="accent4"/>
                </a:solidFill>
                <a:effectLst>
                  <a:outerShdw blurRad="50800" dist="38100" dir="5400000" algn="t" rotWithShape="0">
                    <a:prstClr val="black">
                      <a:alpha val="40000"/>
                    </a:prstClr>
                  </a:outerShdw>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33" name="テキスト ボックス 32">
            <a:extLst>
              <a:ext uri="{FF2B5EF4-FFF2-40B4-BE49-F238E27FC236}">
                <a16:creationId xmlns:a16="http://schemas.microsoft.com/office/drawing/2014/main" id="{6937ECBA-019D-2F75-BC77-B1C1F93ECD35}"/>
              </a:ext>
            </a:extLst>
          </p:cNvPr>
          <p:cNvSpPr txBox="1"/>
          <p:nvPr/>
        </p:nvSpPr>
        <p:spPr>
          <a:xfrm>
            <a:off x="4668520" y="9571851"/>
            <a:ext cx="2145031"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詳細は次ページをご確認ください。</a:t>
            </a:r>
          </a:p>
        </p:txBody>
      </p:sp>
      <p:pic>
        <p:nvPicPr>
          <p:cNvPr id="16" name="図 15" descr="人, ケーキ, テーブル, 男 が含まれている画像&#10;&#10;AI 生成コンテンツは誤りを含む可能性があります。">
            <a:extLst>
              <a:ext uri="{FF2B5EF4-FFF2-40B4-BE49-F238E27FC236}">
                <a16:creationId xmlns:a16="http://schemas.microsoft.com/office/drawing/2014/main" id="{A47961BB-59DA-BF1D-59EB-BD31CCC60CD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598606" y="3194651"/>
            <a:ext cx="3223785" cy="2417839"/>
          </a:xfrm>
          <a:prstGeom prst="rect">
            <a:avLst/>
          </a:prstGeom>
          <a:ln>
            <a:noFill/>
          </a:ln>
          <a:effectLst>
            <a:softEdge rad="127000"/>
          </a:effectLst>
        </p:spPr>
      </p:pic>
      <p:pic>
        <p:nvPicPr>
          <p:cNvPr id="36" name="図 35" descr="屋外, 人, 民衆, グループ が含まれている画像&#10;&#10;AI 生成コンテンツは誤りを含む可能性があります。">
            <a:extLst>
              <a:ext uri="{FF2B5EF4-FFF2-40B4-BE49-F238E27FC236}">
                <a16:creationId xmlns:a16="http://schemas.microsoft.com/office/drawing/2014/main" id="{FF083052-B06D-49F5-8C87-19D61EC13B8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1796" y="1112275"/>
            <a:ext cx="3648000" cy="2736000"/>
          </a:xfrm>
          <a:prstGeom prst="rect">
            <a:avLst/>
          </a:prstGeom>
          <a:effectLst>
            <a:softEdge rad="127000"/>
          </a:effectLst>
        </p:spPr>
      </p:pic>
    </p:spTree>
    <p:extLst>
      <p:ext uri="{BB962C8B-B14F-4D97-AF65-F5344CB8AC3E}">
        <p14:creationId xmlns:p14="http://schemas.microsoft.com/office/powerpoint/2010/main" val="180870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CB41B-8BEA-4D76-F704-15659115F863}"/>
            </a:ext>
          </a:extLst>
        </p:cNvPr>
        <p:cNvGrpSpPr/>
        <p:nvPr/>
      </p:nvGrpSpPr>
      <p:grpSpPr>
        <a:xfrm>
          <a:off x="0" y="0"/>
          <a:ext cx="0" cy="0"/>
          <a:chOff x="0" y="0"/>
          <a:chExt cx="0" cy="0"/>
        </a:xfrm>
      </p:grpSpPr>
      <p:pic>
        <p:nvPicPr>
          <p:cNvPr id="12" name="図 11" descr="マップ&#10;&#10;AI 生成コンテンツは誤りを含む可能性があります。">
            <a:extLst>
              <a:ext uri="{FF2B5EF4-FFF2-40B4-BE49-F238E27FC236}">
                <a16:creationId xmlns:a16="http://schemas.microsoft.com/office/drawing/2014/main" id="{9210E67F-1F60-5843-AF58-5EA2C93DC97C}"/>
              </a:ext>
            </a:extLst>
          </p:cNvPr>
          <p:cNvPicPr>
            <a:picLocks noChangeAspect="1"/>
          </p:cNvPicPr>
          <p:nvPr/>
        </p:nvPicPr>
        <p:blipFill>
          <a:blip r:embed="rId2">
            <a:extLst>
              <a:ext uri="{28A0092B-C50C-407E-A947-70E740481C1C}">
                <a14:useLocalDpi xmlns:a14="http://schemas.microsoft.com/office/drawing/2010/main" val="0"/>
              </a:ext>
            </a:extLst>
          </a:blip>
          <a:srcRect l="34354" t="9072" r="4803" b="10429"/>
          <a:stretch>
            <a:fillRect/>
          </a:stretch>
        </p:blipFill>
        <p:spPr>
          <a:xfrm>
            <a:off x="423834" y="2287320"/>
            <a:ext cx="2836370" cy="5306033"/>
          </a:xfrm>
          <a:prstGeom prst="rect">
            <a:avLst/>
          </a:prstGeom>
          <a:ln w="9525">
            <a:solidFill>
              <a:schemeClr val="tx1"/>
            </a:solidFill>
          </a:ln>
        </p:spPr>
      </p:pic>
      <p:sp>
        <p:nvSpPr>
          <p:cNvPr id="9" name="Text Box 10">
            <a:extLst>
              <a:ext uri="{FF2B5EF4-FFF2-40B4-BE49-F238E27FC236}">
                <a16:creationId xmlns:a16="http://schemas.microsoft.com/office/drawing/2014/main" id="{23EB70D2-BBFA-7FCC-FA58-90375625818E}"/>
              </a:ext>
            </a:extLst>
          </p:cNvPr>
          <p:cNvSpPr txBox="1">
            <a:spLocks noChangeArrowheads="1"/>
          </p:cNvSpPr>
          <p:nvPr/>
        </p:nvSpPr>
        <p:spPr bwMode="auto">
          <a:xfrm>
            <a:off x="127883" y="466702"/>
            <a:ext cx="3717023" cy="107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1" i="0" u="none" strike="noStrike" cap="none" normalizeH="0" baseline="0" dirty="0">
                <a:ln>
                  <a:noFill/>
                </a:ln>
                <a:solidFill>
                  <a:schemeClr val="accent4"/>
                </a:solidFill>
                <a:effectLst/>
                <a:latin typeface="Meiryo UI" panose="020B0604030504040204" pitchFamily="50" charset="-128"/>
                <a:ea typeface="Meiryo UI" panose="020B0604030504040204" pitchFamily="50" charset="-128"/>
              </a:rPr>
              <a:t>落合川いこいの水辺</a:t>
            </a:r>
            <a:endParaRPr lang="en-US" altLang="ja-JP" sz="2400" b="1" dirty="0">
              <a:solidFill>
                <a:schemeClr val="accent4"/>
              </a:solidFill>
              <a:latin typeface="Meiryo UI" panose="020B0604030504040204" pitchFamily="50" charset="-128"/>
              <a:ea typeface="Meiryo UI" panose="020B0604030504040204" pitchFamily="50" charset="-128"/>
            </a:endParaRPr>
          </a:p>
          <a:p>
            <a:pPr lvl="0" defTabSz="914400" eaLnBrk="0" fontAlgn="base" hangingPunct="0">
              <a:spcBef>
                <a:spcPct val="0"/>
              </a:spcBef>
              <a:spcAft>
                <a:spcPct val="0"/>
              </a:spcAft>
            </a:pP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lang="zh-TW" altLang="en-US" sz="1200" dirty="0">
                <a:latin typeface="Meiryo UI" panose="020B0604030504040204" pitchFamily="50" charset="-128"/>
                <a:ea typeface="Meiryo UI" panose="020B0604030504040204" pitchFamily="50" charset="-128"/>
              </a:rPr>
              <a:t>〒</a:t>
            </a:r>
            <a:r>
              <a:rPr lang="en-US" altLang="zh-TW" sz="1200" dirty="0">
                <a:latin typeface="Meiryo UI" panose="020B0604030504040204" pitchFamily="50" charset="-128"/>
                <a:ea typeface="Meiryo UI" panose="020B0604030504040204" pitchFamily="50" charset="-128"/>
              </a:rPr>
              <a:t>203-0053 </a:t>
            </a:r>
          </a:p>
          <a:p>
            <a:pPr lvl="0" defTabSz="914400" eaLnBrk="0" fontAlgn="base" hangingPunct="0">
              <a:spcBef>
                <a:spcPct val="0"/>
              </a:spcBef>
              <a:spcAft>
                <a:spcPct val="0"/>
              </a:spcAft>
            </a:pPr>
            <a:r>
              <a:rPr lang="ja-JP" altLang="en-US" sz="1200" dirty="0">
                <a:latin typeface="Meiryo UI" panose="020B0604030504040204" pitchFamily="50" charset="-128"/>
                <a:ea typeface="Meiryo UI" panose="020B0604030504040204" pitchFamily="50" charset="-128"/>
              </a:rPr>
              <a:t>　</a:t>
            </a:r>
            <a:r>
              <a:rPr lang="zh-TW" altLang="en-US" sz="1200" dirty="0">
                <a:latin typeface="Meiryo UI" panose="020B0604030504040204" pitchFamily="50" charset="-128"/>
                <a:ea typeface="Meiryo UI" panose="020B0604030504040204" pitchFamily="50" charset="-128"/>
              </a:rPr>
              <a:t>東京都東久留米市南沢</a:t>
            </a:r>
            <a:r>
              <a:rPr lang="en-US" altLang="ja-JP" sz="1200" dirty="0">
                <a:latin typeface="Meiryo UI" panose="020B0604030504040204" pitchFamily="50" charset="-128"/>
                <a:ea typeface="Meiryo UI" panose="020B0604030504040204" pitchFamily="50" charset="-128"/>
              </a:rPr>
              <a:t>1</a:t>
            </a:r>
            <a:r>
              <a:rPr lang="zh-TW" altLang="en-US" sz="1200" dirty="0">
                <a:latin typeface="Meiryo UI" panose="020B0604030504040204" pitchFamily="50" charset="-128"/>
                <a:ea typeface="Meiryo UI" panose="020B0604030504040204" pitchFamily="50" charset="-128"/>
              </a:rPr>
              <a:t>丁目</a:t>
            </a:r>
            <a:r>
              <a:rPr lang="en-US" altLang="ja-JP" sz="1200" dirty="0">
                <a:latin typeface="Meiryo UI" panose="020B0604030504040204" pitchFamily="50" charset="-128"/>
                <a:ea typeface="Meiryo UI" panose="020B0604030504040204" pitchFamily="50" charset="-128"/>
              </a:rPr>
              <a:t>15</a:t>
            </a:r>
            <a:endParaRPr lang="en-US" altLang="zh-TW" sz="1200" dirty="0">
              <a:latin typeface="Meiryo UI" panose="020B0604030504040204" pitchFamily="50" charset="-128"/>
              <a:ea typeface="Meiryo UI" panose="020B0604030504040204" pitchFamily="50" charset="-128"/>
            </a:endParaRPr>
          </a:p>
          <a:p>
            <a:pPr lvl="0" defTabSz="914400" eaLnBrk="0" fontAlgn="base" hangingPunct="0">
              <a:spcBef>
                <a:spcPct val="0"/>
              </a:spcBef>
              <a:spcAft>
                <a:spcPct val="0"/>
              </a:spcAft>
            </a:pPr>
            <a:r>
              <a:rPr lang="ja-JP" altLang="en-US" sz="1200" dirty="0">
                <a:latin typeface="Meiryo UI" panose="020B0604030504040204" pitchFamily="50" charset="-128"/>
                <a:ea typeface="Meiryo UI" panose="020B0604030504040204" pitchFamily="50" charset="-128"/>
              </a:rPr>
              <a:t>　（西武池袋線　東久留米駅から徒歩</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分）</a:t>
            </a:r>
            <a:endParaRPr lang="en-US" altLang="ja-JP" sz="1200" dirty="0">
              <a:latin typeface="Meiryo UI" panose="020B0604030504040204" pitchFamily="50" charset="-128"/>
              <a:ea typeface="Meiryo UI" panose="020B0604030504040204" pitchFamily="50" charset="-128"/>
            </a:endParaRPr>
          </a:p>
        </p:txBody>
      </p:sp>
      <p:sp>
        <p:nvSpPr>
          <p:cNvPr id="18" name="Rectangle 20">
            <a:extLst>
              <a:ext uri="{FF2B5EF4-FFF2-40B4-BE49-F238E27FC236}">
                <a16:creationId xmlns:a16="http://schemas.microsoft.com/office/drawing/2014/main" id="{505E84EB-72A9-F361-7B1B-953B164209D4}"/>
              </a:ext>
            </a:extLst>
          </p:cNvPr>
          <p:cNvSpPr>
            <a:spLocks noChangeArrowheads="1"/>
          </p:cNvSpPr>
          <p:nvPr/>
        </p:nvSpPr>
        <p:spPr bwMode="auto">
          <a:xfrm>
            <a:off x="-9341" y="26680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42" name="グループ化 41">
            <a:extLst>
              <a:ext uri="{FF2B5EF4-FFF2-40B4-BE49-F238E27FC236}">
                <a16:creationId xmlns:a16="http://schemas.microsoft.com/office/drawing/2014/main" id="{67466650-B098-8204-F653-CBB21BBC0147}"/>
              </a:ext>
            </a:extLst>
          </p:cNvPr>
          <p:cNvGrpSpPr/>
          <p:nvPr/>
        </p:nvGrpSpPr>
        <p:grpSpPr>
          <a:xfrm>
            <a:off x="670397" y="2798760"/>
            <a:ext cx="2260967" cy="4525289"/>
            <a:chOff x="886206" y="2764815"/>
            <a:chExt cx="2260967" cy="4525289"/>
          </a:xfrm>
        </p:grpSpPr>
        <p:sp>
          <p:nvSpPr>
            <p:cNvPr id="34" name="正方形/長方形 33">
              <a:extLst>
                <a:ext uri="{FF2B5EF4-FFF2-40B4-BE49-F238E27FC236}">
                  <a16:creationId xmlns:a16="http://schemas.microsoft.com/office/drawing/2014/main" id="{E81CCB50-3AD7-EFE5-2F06-A7A15BD82039}"/>
                </a:ext>
              </a:extLst>
            </p:cNvPr>
            <p:cNvSpPr/>
            <p:nvPr/>
          </p:nvSpPr>
          <p:spPr>
            <a:xfrm>
              <a:off x="886206" y="2764815"/>
              <a:ext cx="1026837" cy="279173"/>
            </a:xfrm>
            <a:prstGeom prst="rect">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東久留米駅</a:t>
              </a:r>
            </a:p>
          </p:txBody>
        </p:sp>
        <p:sp>
          <p:nvSpPr>
            <p:cNvPr id="35" name="正方形/長方形 34">
              <a:extLst>
                <a:ext uri="{FF2B5EF4-FFF2-40B4-BE49-F238E27FC236}">
                  <a16:creationId xmlns:a16="http://schemas.microsoft.com/office/drawing/2014/main" id="{F116B427-3F9B-6D2E-33BA-B5A0D33AA3F9}"/>
                </a:ext>
              </a:extLst>
            </p:cNvPr>
            <p:cNvSpPr/>
            <p:nvPr/>
          </p:nvSpPr>
          <p:spPr>
            <a:xfrm>
              <a:off x="1409222" y="6835522"/>
              <a:ext cx="1737951" cy="454582"/>
            </a:xfrm>
            <a:prstGeom prst="rect">
              <a:avLst/>
            </a:pr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落合川いこいの水辺</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テント集合</a:t>
              </a:r>
            </a:p>
          </p:txBody>
        </p:sp>
        <p:cxnSp>
          <p:nvCxnSpPr>
            <p:cNvPr id="37" name="直線コネクタ 36">
              <a:extLst>
                <a:ext uri="{FF2B5EF4-FFF2-40B4-BE49-F238E27FC236}">
                  <a16:creationId xmlns:a16="http://schemas.microsoft.com/office/drawing/2014/main" id="{017622A7-6293-3010-4007-7277B40E7807}"/>
                </a:ext>
              </a:extLst>
            </p:cNvPr>
            <p:cNvCxnSpPr>
              <a:cxnSpLocks/>
              <a:stCxn id="34" idx="3"/>
            </p:cNvCxnSpPr>
            <p:nvPr/>
          </p:nvCxnSpPr>
          <p:spPr>
            <a:xfrm>
              <a:off x="1913043" y="2904402"/>
              <a:ext cx="503422" cy="344284"/>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8" name="直線コネクタ 37">
              <a:extLst>
                <a:ext uri="{FF2B5EF4-FFF2-40B4-BE49-F238E27FC236}">
                  <a16:creationId xmlns:a16="http://schemas.microsoft.com/office/drawing/2014/main" id="{AC9CB759-00FE-4E9D-CFBE-2A8CEB61B321}"/>
                </a:ext>
              </a:extLst>
            </p:cNvPr>
            <p:cNvCxnSpPr>
              <a:cxnSpLocks/>
              <a:endCxn id="35" idx="1"/>
            </p:cNvCxnSpPr>
            <p:nvPr/>
          </p:nvCxnSpPr>
          <p:spPr>
            <a:xfrm>
              <a:off x="1219256" y="6712164"/>
              <a:ext cx="189966" cy="350649"/>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grpSp>
      <p:sp>
        <p:nvSpPr>
          <p:cNvPr id="43" name="四角形: 角を丸くする 42">
            <a:extLst>
              <a:ext uri="{FF2B5EF4-FFF2-40B4-BE49-F238E27FC236}">
                <a16:creationId xmlns:a16="http://schemas.microsoft.com/office/drawing/2014/main" id="{DB85BB15-E49A-9C00-C613-396AE7D5135D}"/>
              </a:ext>
            </a:extLst>
          </p:cNvPr>
          <p:cNvSpPr/>
          <p:nvPr/>
        </p:nvSpPr>
        <p:spPr>
          <a:xfrm>
            <a:off x="62197" y="266805"/>
            <a:ext cx="3540246" cy="7561174"/>
          </a:xfrm>
          <a:prstGeom prst="roundRect">
            <a:avLst>
              <a:gd name="adj" fmla="val 5287"/>
            </a:avLst>
          </a:prstGeom>
          <a:noFill/>
          <a:ln w="66675" cmpd="dbl">
            <a:solidFill>
              <a:schemeClr val="accent6"/>
            </a:solidFill>
            <a:prstDash val="solid"/>
            <a:extLst>
              <a:ext uri="{C807C97D-BFC1-408E-A445-0C87EB9F89A2}">
                <ask:lineSketchStyleProps xmlns:ask="http://schemas.microsoft.com/office/drawing/2018/sketchyshapes" sd="3419967253">
                  <a:custGeom>
                    <a:avLst/>
                    <a:gdLst>
                      <a:gd name="connsiteX0" fmla="*/ 0 w 3708602"/>
                      <a:gd name="connsiteY0" fmla="*/ 196074 h 6967318"/>
                      <a:gd name="connsiteX1" fmla="*/ 196074 w 3708602"/>
                      <a:gd name="connsiteY1" fmla="*/ 0 h 6967318"/>
                      <a:gd name="connsiteX2" fmla="*/ 3512528 w 3708602"/>
                      <a:gd name="connsiteY2" fmla="*/ 0 h 6967318"/>
                      <a:gd name="connsiteX3" fmla="*/ 3708602 w 3708602"/>
                      <a:gd name="connsiteY3" fmla="*/ 196074 h 6967318"/>
                      <a:gd name="connsiteX4" fmla="*/ 3708602 w 3708602"/>
                      <a:gd name="connsiteY4" fmla="*/ 6771244 h 6967318"/>
                      <a:gd name="connsiteX5" fmla="*/ 3512528 w 3708602"/>
                      <a:gd name="connsiteY5" fmla="*/ 6967318 h 6967318"/>
                      <a:gd name="connsiteX6" fmla="*/ 196074 w 3708602"/>
                      <a:gd name="connsiteY6" fmla="*/ 6967318 h 6967318"/>
                      <a:gd name="connsiteX7" fmla="*/ 0 w 3708602"/>
                      <a:gd name="connsiteY7" fmla="*/ 6771244 h 6967318"/>
                      <a:gd name="connsiteX8" fmla="*/ 0 w 3708602"/>
                      <a:gd name="connsiteY8" fmla="*/ 196074 h 696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8602" h="6967318" extrusionOk="0">
                        <a:moveTo>
                          <a:pt x="0" y="196074"/>
                        </a:moveTo>
                        <a:cubicBezTo>
                          <a:pt x="3052" y="86424"/>
                          <a:pt x="106843" y="9084"/>
                          <a:pt x="196074" y="0"/>
                        </a:cubicBezTo>
                        <a:cubicBezTo>
                          <a:pt x="1026630" y="-107891"/>
                          <a:pt x="3026161" y="-38379"/>
                          <a:pt x="3512528" y="0"/>
                        </a:cubicBezTo>
                        <a:cubicBezTo>
                          <a:pt x="3632462" y="-3471"/>
                          <a:pt x="3697911" y="85341"/>
                          <a:pt x="3708602" y="196074"/>
                        </a:cubicBezTo>
                        <a:cubicBezTo>
                          <a:pt x="3704769" y="2026876"/>
                          <a:pt x="3681355" y="4275844"/>
                          <a:pt x="3708602" y="6771244"/>
                        </a:cubicBezTo>
                        <a:cubicBezTo>
                          <a:pt x="3706438" y="6873829"/>
                          <a:pt x="3608641" y="6976628"/>
                          <a:pt x="3512528" y="6967318"/>
                        </a:cubicBezTo>
                        <a:cubicBezTo>
                          <a:pt x="2515309" y="7134953"/>
                          <a:pt x="845819" y="7104240"/>
                          <a:pt x="196074" y="6967318"/>
                        </a:cubicBezTo>
                        <a:cubicBezTo>
                          <a:pt x="80878" y="6972957"/>
                          <a:pt x="-2150" y="6879600"/>
                          <a:pt x="0" y="6771244"/>
                        </a:cubicBezTo>
                        <a:cubicBezTo>
                          <a:pt x="142654" y="3748465"/>
                          <a:pt x="124772" y="1383151"/>
                          <a:pt x="0" y="196074"/>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83D239D3-AE34-B15F-DBE6-5CEFC99AA88D}"/>
              </a:ext>
            </a:extLst>
          </p:cNvPr>
          <p:cNvSpPr/>
          <p:nvPr/>
        </p:nvSpPr>
        <p:spPr>
          <a:xfrm>
            <a:off x="305583" y="86645"/>
            <a:ext cx="1961650" cy="360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ysClr val="windowText" lastClr="000000"/>
                </a:solidFill>
                <a:effectLst>
                  <a:outerShdw blurRad="50800" dist="38100" dir="5400000" algn="t" rotWithShape="0">
                    <a:prstClr val="black">
                      <a:alpha val="40000"/>
                    </a:prstClr>
                  </a:outerShdw>
                </a:effectLst>
                <a:latin typeface="BIZ UDゴシック" panose="020B0400000000000000" pitchFamily="49" charset="-128"/>
                <a:ea typeface="BIZ UDゴシック" panose="020B0400000000000000" pitchFamily="49" charset="-128"/>
              </a:rPr>
              <a:t>実施場所・日時</a:t>
            </a:r>
          </a:p>
        </p:txBody>
      </p:sp>
      <p:sp>
        <p:nvSpPr>
          <p:cNvPr id="48" name="四角形: 角を丸くする 47">
            <a:extLst>
              <a:ext uri="{FF2B5EF4-FFF2-40B4-BE49-F238E27FC236}">
                <a16:creationId xmlns:a16="http://schemas.microsoft.com/office/drawing/2014/main" id="{F6C06E16-61CB-1D86-DAE2-95869E49203D}"/>
              </a:ext>
            </a:extLst>
          </p:cNvPr>
          <p:cNvSpPr/>
          <p:nvPr/>
        </p:nvSpPr>
        <p:spPr>
          <a:xfrm>
            <a:off x="3695218" y="2465677"/>
            <a:ext cx="3093595" cy="4340654"/>
          </a:xfrm>
          <a:prstGeom prst="roundRect">
            <a:avLst>
              <a:gd name="adj" fmla="val 5287"/>
            </a:avLst>
          </a:prstGeom>
          <a:noFill/>
          <a:ln w="66675" cmpd="dbl">
            <a:solidFill>
              <a:schemeClr val="accent6"/>
            </a:solidFill>
            <a:prstDash val="solid"/>
            <a:extLst>
              <a:ext uri="{C807C97D-BFC1-408E-A445-0C87EB9F89A2}">
                <ask:lineSketchStyleProps xmlns:ask="http://schemas.microsoft.com/office/drawing/2018/sketchyshapes" sd="3419967253">
                  <a:custGeom>
                    <a:avLst/>
                    <a:gdLst>
                      <a:gd name="connsiteX0" fmla="*/ 0 w 3708602"/>
                      <a:gd name="connsiteY0" fmla="*/ 196074 h 6967318"/>
                      <a:gd name="connsiteX1" fmla="*/ 196074 w 3708602"/>
                      <a:gd name="connsiteY1" fmla="*/ 0 h 6967318"/>
                      <a:gd name="connsiteX2" fmla="*/ 3512528 w 3708602"/>
                      <a:gd name="connsiteY2" fmla="*/ 0 h 6967318"/>
                      <a:gd name="connsiteX3" fmla="*/ 3708602 w 3708602"/>
                      <a:gd name="connsiteY3" fmla="*/ 196074 h 6967318"/>
                      <a:gd name="connsiteX4" fmla="*/ 3708602 w 3708602"/>
                      <a:gd name="connsiteY4" fmla="*/ 6771244 h 6967318"/>
                      <a:gd name="connsiteX5" fmla="*/ 3512528 w 3708602"/>
                      <a:gd name="connsiteY5" fmla="*/ 6967318 h 6967318"/>
                      <a:gd name="connsiteX6" fmla="*/ 196074 w 3708602"/>
                      <a:gd name="connsiteY6" fmla="*/ 6967318 h 6967318"/>
                      <a:gd name="connsiteX7" fmla="*/ 0 w 3708602"/>
                      <a:gd name="connsiteY7" fmla="*/ 6771244 h 6967318"/>
                      <a:gd name="connsiteX8" fmla="*/ 0 w 3708602"/>
                      <a:gd name="connsiteY8" fmla="*/ 196074 h 696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8602" h="6967318" extrusionOk="0">
                        <a:moveTo>
                          <a:pt x="0" y="196074"/>
                        </a:moveTo>
                        <a:cubicBezTo>
                          <a:pt x="3052" y="86424"/>
                          <a:pt x="106843" y="9084"/>
                          <a:pt x="196074" y="0"/>
                        </a:cubicBezTo>
                        <a:cubicBezTo>
                          <a:pt x="1026630" y="-107891"/>
                          <a:pt x="3026161" y="-38379"/>
                          <a:pt x="3512528" y="0"/>
                        </a:cubicBezTo>
                        <a:cubicBezTo>
                          <a:pt x="3632462" y="-3471"/>
                          <a:pt x="3697911" y="85341"/>
                          <a:pt x="3708602" y="196074"/>
                        </a:cubicBezTo>
                        <a:cubicBezTo>
                          <a:pt x="3704769" y="2026876"/>
                          <a:pt x="3681355" y="4275844"/>
                          <a:pt x="3708602" y="6771244"/>
                        </a:cubicBezTo>
                        <a:cubicBezTo>
                          <a:pt x="3706438" y="6873829"/>
                          <a:pt x="3608641" y="6976628"/>
                          <a:pt x="3512528" y="6967318"/>
                        </a:cubicBezTo>
                        <a:cubicBezTo>
                          <a:pt x="2515309" y="7134953"/>
                          <a:pt x="845819" y="7104240"/>
                          <a:pt x="196074" y="6967318"/>
                        </a:cubicBezTo>
                        <a:cubicBezTo>
                          <a:pt x="80878" y="6972957"/>
                          <a:pt x="-2150" y="6879600"/>
                          <a:pt x="0" y="6771244"/>
                        </a:cubicBezTo>
                        <a:cubicBezTo>
                          <a:pt x="142654" y="3748465"/>
                          <a:pt x="124772" y="1383151"/>
                          <a:pt x="0" y="196074"/>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26576D4A-2881-D95F-F33B-48286CD96F83}"/>
              </a:ext>
            </a:extLst>
          </p:cNvPr>
          <p:cNvSpPr/>
          <p:nvPr/>
        </p:nvSpPr>
        <p:spPr>
          <a:xfrm>
            <a:off x="3994064" y="2291357"/>
            <a:ext cx="1303087" cy="360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ysClr val="windowText" lastClr="000000"/>
                </a:solidFill>
                <a:effectLst>
                  <a:outerShdw blurRad="50800" dist="38100" dir="5400000" algn="t" rotWithShape="0">
                    <a:prstClr val="black">
                      <a:alpha val="40000"/>
                    </a:prstClr>
                  </a:outerShdw>
                </a:effectLst>
                <a:latin typeface="BIZ UDゴシック" panose="020B0400000000000000" pitchFamily="49" charset="-128"/>
                <a:ea typeface="BIZ UDゴシック" panose="020B0400000000000000" pitchFamily="49" charset="-128"/>
              </a:rPr>
              <a:t>研修内容</a:t>
            </a:r>
          </a:p>
        </p:txBody>
      </p:sp>
      <p:sp>
        <p:nvSpPr>
          <p:cNvPr id="50" name="Text Box 10">
            <a:extLst>
              <a:ext uri="{FF2B5EF4-FFF2-40B4-BE49-F238E27FC236}">
                <a16:creationId xmlns:a16="http://schemas.microsoft.com/office/drawing/2014/main" id="{BF0EB62B-1F6D-FBF8-0204-50E41B88279C}"/>
              </a:ext>
            </a:extLst>
          </p:cNvPr>
          <p:cNvSpPr txBox="1">
            <a:spLocks noChangeArrowheads="1"/>
          </p:cNvSpPr>
          <p:nvPr/>
        </p:nvSpPr>
        <p:spPr bwMode="auto">
          <a:xfrm>
            <a:off x="3702498" y="2662182"/>
            <a:ext cx="3356770" cy="327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ja-JP" sz="1600" b="1" dirty="0">
                <a:latin typeface="Meiryo UI" panose="020B0604030504040204" pitchFamily="50" charset="-128"/>
                <a:ea typeface="Meiryo UI" panose="020B0604030504040204" pitchFamily="50" charset="-128"/>
              </a:rPr>
              <a:t>10</a:t>
            </a:r>
            <a:r>
              <a:rPr lang="ja-JP" altLang="en-US" sz="1600" b="1" dirty="0">
                <a:latin typeface="Meiryo UI" panose="020B0604030504040204" pitchFamily="50" charset="-128"/>
                <a:ea typeface="Meiryo UI" panose="020B0604030504040204" pitchFamily="50" charset="-128"/>
              </a:rPr>
              <a:t>時～</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フィールド実習</a:t>
            </a:r>
            <a:r>
              <a:rPr lang="en-US" altLang="ja-JP" sz="1600" b="1" dirty="0">
                <a:latin typeface="Meiryo UI" panose="020B0604030504040204" pitchFamily="50" charset="-128"/>
                <a:ea typeface="Meiryo UI" panose="020B0604030504040204" pitchFamily="50" charset="-128"/>
              </a:rPr>
              <a:t>】</a:t>
            </a: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300" dirty="0">
                <a:latin typeface="Meiryo UI" panose="020B0604030504040204" pitchFamily="50" charset="-128"/>
                <a:ea typeface="Meiryo UI" panose="020B0604030504040204" pitchFamily="50" charset="-128"/>
              </a:rPr>
              <a:t> ・フィールド実習の目的・流れの説明</a:t>
            </a:r>
            <a:endParaRPr lang="en-US" altLang="ja-JP" sz="13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300" dirty="0">
                <a:latin typeface="Meiryo UI" panose="020B0604030504040204" pitchFamily="50" charset="-128"/>
                <a:ea typeface="Meiryo UI" panose="020B0604030504040204" pitchFamily="50" charset="-128"/>
              </a:rPr>
              <a:t> ・生物調査（水生生物の採捕・観察等）</a:t>
            </a:r>
            <a:endParaRPr lang="en-US" altLang="ja-JP" sz="13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300" dirty="0">
                <a:latin typeface="Meiryo UI" panose="020B0604030504040204" pitchFamily="50" charset="-128"/>
                <a:ea typeface="Meiryo UI" panose="020B0604030504040204" pitchFamily="50" charset="-128"/>
              </a:rPr>
              <a:t> ・水質調査（透視度計・</a:t>
            </a:r>
            <a:r>
              <a:rPr lang="en-US" altLang="ja-JP" sz="1300" dirty="0">
                <a:latin typeface="Meiryo UI" panose="020B0604030504040204" pitchFamily="50" charset="-128"/>
                <a:ea typeface="Meiryo UI" panose="020B0604030504040204" pitchFamily="50" charset="-128"/>
              </a:rPr>
              <a:t>COD</a:t>
            </a:r>
            <a:r>
              <a:rPr lang="ja-JP" altLang="en-US" sz="1300" dirty="0">
                <a:latin typeface="Meiryo UI" panose="020B0604030504040204" pitchFamily="50" charset="-128"/>
                <a:ea typeface="Meiryo UI" panose="020B0604030504040204" pitchFamily="50" charset="-128"/>
              </a:rPr>
              <a:t>パックテスト）</a:t>
            </a:r>
            <a:endParaRPr lang="en-US" altLang="ja-JP" sz="13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300" dirty="0">
                <a:latin typeface="Meiryo UI" panose="020B0604030504040204" pitchFamily="50" charset="-128"/>
                <a:ea typeface="Meiryo UI" panose="020B0604030504040204" pitchFamily="50" charset="-128"/>
              </a:rPr>
              <a:t> ・環境観測（流速測定・水深測定）</a:t>
            </a:r>
            <a:endParaRPr lang="en-US" altLang="ja-JP" sz="13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300" dirty="0">
                <a:latin typeface="Meiryo UI" panose="020B0604030504040204" pitchFamily="50" charset="-128"/>
                <a:ea typeface="Meiryo UI" panose="020B0604030504040204" pitchFamily="50" charset="-128"/>
              </a:rPr>
              <a:t> ・湧水観察</a:t>
            </a:r>
            <a:endParaRPr lang="en-US" altLang="ja-JP" sz="13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13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300" u="sng" dirty="0">
                <a:latin typeface="Meiryo UI" panose="020B0604030504040204" pitchFamily="50" charset="-128"/>
                <a:ea typeface="Meiryo UI" panose="020B0604030504040204" pitchFamily="50" charset="-128"/>
              </a:rPr>
              <a:t>（昼食は事務局にて用意しておりますので、</a:t>
            </a:r>
            <a:endParaRPr lang="en-US" altLang="ja-JP" sz="1300" u="sng"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300" u="sng" dirty="0">
                <a:latin typeface="Meiryo UI" panose="020B0604030504040204" pitchFamily="50" charset="-128"/>
                <a:ea typeface="Meiryo UI" panose="020B0604030504040204" pitchFamily="50" charset="-128"/>
              </a:rPr>
              <a:t>　</a:t>
            </a:r>
            <a:r>
              <a:rPr lang="ja-JP" altLang="en-US" sz="1300" b="1" u="sng" dirty="0">
                <a:latin typeface="Meiryo UI" panose="020B0604030504040204" pitchFamily="50" charset="-128"/>
                <a:ea typeface="Meiryo UI" panose="020B0604030504040204" pitchFamily="50" charset="-128"/>
              </a:rPr>
              <a:t>各自のご用意は必要ございません。</a:t>
            </a:r>
            <a:r>
              <a:rPr lang="ja-JP" altLang="en-US" sz="1300" u="sng" dirty="0">
                <a:latin typeface="Meiryo UI" panose="020B0604030504040204" pitchFamily="50" charset="-128"/>
                <a:ea typeface="Meiryo UI" panose="020B0604030504040204" pitchFamily="50" charset="-128"/>
              </a:rPr>
              <a:t>）</a:t>
            </a:r>
            <a:endParaRPr lang="en-US" altLang="ja-JP" sz="1300" u="sng"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800" dirty="0">
              <a:latin typeface="Meiryo UI" panose="020B0604030504040204" pitchFamily="50" charset="-128"/>
              <a:ea typeface="Meiryo UI" panose="020B0604030504040204" pitchFamily="50" charset="-128"/>
            </a:endParaRPr>
          </a:p>
          <a:p>
            <a:pPr lvl="0" defTabSz="914400" eaLnBrk="0" fontAlgn="base" hangingPunct="0">
              <a:spcBef>
                <a:spcPct val="0"/>
              </a:spcBef>
              <a:spcAft>
                <a:spcPct val="0"/>
              </a:spcAft>
            </a:pPr>
            <a:r>
              <a:rPr lang="en-US" altLang="ja-JP" sz="1600" b="1" dirty="0">
                <a:latin typeface="Meiryo UI" panose="020B0604030504040204" pitchFamily="50" charset="-128"/>
                <a:ea typeface="Meiryo UI" panose="020B0604030504040204" pitchFamily="50" charset="-128"/>
              </a:rPr>
              <a:t>13</a:t>
            </a:r>
            <a:r>
              <a:rPr lang="ja-JP" altLang="en-US" sz="1600" b="1" dirty="0">
                <a:latin typeface="Meiryo UI" panose="020B0604030504040204" pitchFamily="50" charset="-128"/>
                <a:ea typeface="Meiryo UI" panose="020B0604030504040204" pitchFamily="50" charset="-128"/>
              </a:rPr>
              <a:t>時～</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講義</a:t>
            </a:r>
            <a:r>
              <a:rPr lang="en-US" altLang="ja-JP" sz="1600" b="1" dirty="0">
                <a:latin typeface="Meiryo UI" panose="020B0604030504040204" pitchFamily="50" charset="-128"/>
                <a:ea typeface="Meiryo UI" panose="020B0604030504040204" pitchFamily="50" charset="-128"/>
              </a:rPr>
              <a:t>】</a:t>
            </a:r>
          </a:p>
          <a:p>
            <a:pPr lvl="0" defTabSz="914400" eaLnBrk="0" fontAlgn="base" hangingPunct="0">
              <a:spcBef>
                <a:spcPct val="0"/>
              </a:spcBef>
              <a:spcAft>
                <a:spcPct val="0"/>
              </a:spcAft>
            </a:pPr>
            <a:r>
              <a:rPr lang="ja-JP" altLang="en-US" sz="1300" dirty="0">
                <a:latin typeface="Meiryo UI" panose="020B0604030504040204" pitchFamily="50" charset="-128"/>
                <a:ea typeface="Meiryo UI" panose="020B0604030504040204" pitchFamily="50" charset="-128"/>
              </a:rPr>
              <a:t> ・事前準備</a:t>
            </a:r>
            <a:endParaRPr lang="en-US" altLang="ja-JP" sz="1300" dirty="0">
              <a:latin typeface="Meiryo UI" panose="020B0604030504040204" pitchFamily="50" charset="-128"/>
              <a:ea typeface="Meiryo UI" panose="020B0604030504040204" pitchFamily="50" charset="-128"/>
            </a:endParaRPr>
          </a:p>
          <a:p>
            <a:pPr lvl="0" defTabSz="914400" eaLnBrk="0" fontAlgn="base" hangingPunct="0">
              <a:spcBef>
                <a:spcPct val="0"/>
              </a:spcBef>
              <a:spcAft>
                <a:spcPct val="0"/>
              </a:spcAft>
            </a:pPr>
            <a:r>
              <a:rPr lang="ja-JP" altLang="en-US" sz="1300" dirty="0">
                <a:latin typeface="Meiryo UI" panose="020B0604030504040204" pitchFamily="50" charset="-128"/>
                <a:ea typeface="Meiryo UI" panose="020B0604030504040204" pitchFamily="50" charset="-128"/>
              </a:rPr>
              <a:t> ・当日作業</a:t>
            </a:r>
            <a:endParaRPr lang="en-US" altLang="ja-JP" sz="1300" dirty="0">
              <a:latin typeface="Meiryo UI" panose="020B0604030504040204" pitchFamily="50" charset="-128"/>
              <a:ea typeface="Meiryo UI" panose="020B0604030504040204" pitchFamily="50" charset="-128"/>
            </a:endParaRPr>
          </a:p>
          <a:p>
            <a:pPr lvl="0" defTabSz="914400" eaLnBrk="0" fontAlgn="base" hangingPunct="0">
              <a:spcBef>
                <a:spcPct val="0"/>
              </a:spcBef>
              <a:spcAft>
                <a:spcPct val="0"/>
              </a:spcAft>
            </a:pPr>
            <a:r>
              <a:rPr lang="ja-JP" altLang="en-US" sz="1300" dirty="0">
                <a:latin typeface="Meiryo UI" panose="020B0604030504040204" pitchFamily="50" charset="-128"/>
                <a:ea typeface="Meiryo UI" panose="020B0604030504040204" pitchFamily="50" charset="-128"/>
              </a:rPr>
              <a:t> ・安全対策</a:t>
            </a:r>
            <a:endParaRPr lang="en-US" altLang="ja-JP" sz="1300" dirty="0">
              <a:latin typeface="Meiryo UI" panose="020B0604030504040204" pitchFamily="50" charset="-128"/>
              <a:ea typeface="Meiryo UI" panose="020B0604030504040204" pitchFamily="50" charset="-128"/>
            </a:endParaRPr>
          </a:p>
          <a:p>
            <a:pPr lvl="0" defTabSz="914400" eaLnBrk="0" fontAlgn="base" hangingPunct="0">
              <a:spcBef>
                <a:spcPct val="0"/>
              </a:spcBef>
              <a:spcAft>
                <a:spcPct val="0"/>
              </a:spcAft>
            </a:pPr>
            <a:r>
              <a:rPr lang="ja-JP" altLang="en-US" sz="1300" dirty="0">
                <a:latin typeface="Meiryo UI" panose="020B0604030504040204" pitchFamily="50" charset="-128"/>
                <a:ea typeface="Meiryo UI" panose="020B0604030504040204" pitchFamily="50" charset="-128"/>
              </a:rPr>
              <a:t> ・法規・ルール等</a:t>
            </a:r>
            <a:endParaRPr lang="en-US" altLang="ja-JP" sz="1300" dirty="0">
              <a:latin typeface="Meiryo UI" panose="020B0604030504040204" pitchFamily="50" charset="-128"/>
              <a:ea typeface="Meiryo UI" panose="020B0604030504040204" pitchFamily="50" charset="-128"/>
            </a:endParaRPr>
          </a:p>
          <a:p>
            <a:pPr lvl="0" defTabSz="914400" eaLnBrk="0" fontAlgn="base" hangingPunct="0">
              <a:spcBef>
                <a:spcPct val="0"/>
              </a:spcBef>
              <a:spcAft>
                <a:spcPct val="0"/>
              </a:spcAft>
            </a:pPr>
            <a:r>
              <a:rPr lang="ja-JP" altLang="en-US" sz="1300" dirty="0">
                <a:latin typeface="Meiryo UI" panose="020B0604030504040204" pitchFamily="50" charset="-128"/>
                <a:ea typeface="Meiryo UI" panose="020B0604030504040204" pitchFamily="50" charset="-128"/>
              </a:rPr>
              <a:t> ・事例紹介</a:t>
            </a:r>
            <a:endParaRPr lang="en-US" altLang="ja-JP" sz="1300" dirty="0">
              <a:latin typeface="Meiryo UI" panose="020B0604030504040204" pitchFamily="50" charset="-128"/>
              <a:ea typeface="Meiryo UI" panose="020B0604030504040204" pitchFamily="50" charset="-128"/>
            </a:endParaRPr>
          </a:p>
          <a:p>
            <a:pPr lvl="0" defTabSz="914400" eaLnBrk="0" fontAlgn="base" hangingPunct="0">
              <a:spcBef>
                <a:spcPct val="0"/>
              </a:spcBef>
              <a:spcAft>
                <a:spcPct val="0"/>
              </a:spcAft>
            </a:pPr>
            <a:endParaRPr lang="en-US" altLang="ja-JP" sz="1050" dirty="0">
              <a:latin typeface="Meiryo UI" panose="020B0604030504040204" pitchFamily="50" charset="-128"/>
              <a:ea typeface="Meiryo UI" panose="020B0604030504040204" pitchFamily="50" charset="-128"/>
            </a:endParaRPr>
          </a:p>
          <a:p>
            <a:pPr lvl="0" defTabSz="914400" eaLnBrk="0" fontAlgn="base" hangingPunct="0">
              <a:spcBef>
                <a:spcPct val="0"/>
              </a:spcBef>
              <a:spcAft>
                <a:spcPct val="0"/>
              </a:spcAft>
            </a:pPr>
            <a:r>
              <a:rPr lang="en-US" altLang="ja-JP" sz="1600" b="1" dirty="0">
                <a:latin typeface="Meiryo UI" panose="020B0604030504040204" pitchFamily="50" charset="-128"/>
                <a:ea typeface="Meiryo UI" panose="020B0604030504040204" pitchFamily="50" charset="-128"/>
              </a:rPr>
              <a:t>15</a:t>
            </a:r>
            <a:r>
              <a:rPr lang="ja-JP" altLang="en-US" sz="1600" b="1" dirty="0">
                <a:latin typeface="Meiryo UI" panose="020B0604030504040204" pitchFamily="50" charset="-128"/>
                <a:ea typeface="Meiryo UI" panose="020B0604030504040204" pitchFamily="50" charset="-128"/>
              </a:rPr>
              <a:t>時頃～</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ふりかえり・意見交換</a:t>
            </a:r>
            <a:r>
              <a:rPr lang="en-US" altLang="ja-JP" sz="1600" b="1" dirty="0">
                <a:latin typeface="Meiryo UI" panose="020B0604030504040204" pitchFamily="50" charset="-128"/>
                <a:ea typeface="Meiryo UI" panose="020B0604030504040204" pitchFamily="50" charset="-128"/>
              </a:rPr>
              <a:t>】</a:t>
            </a:r>
          </a:p>
          <a:p>
            <a:pPr lvl="0" defTabSz="914400" eaLnBrk="0" fontAlgn="base" hangingPunct="0">
              <a:spcBef>
                <a:spcPct val="0"/>
              </a:spcBef>
              <a:spcAft>
                <a:spcPct val="0"/>
              </a:spcAft>
            </a:pPr>
            <a:r>
              <a:rPr lang="ja-JP" altLang="en-US" sz="1300" dirty="0">
                <a:latin typeface="Meiryo UI" panose="020B0604030504040204" pitchFamily="50" charset="-128"/>
                <a:ea typeface="Meiryo UI" panose="020B0604030504040204" pitchFamily="50" charset="-128"/>
              </a:rPr>
              <a:t>班に分かれ、講師と参加者で水辺での調査</a:t>
            </a:r>
            <a:br>
              <a:rPr lang="en-US" altLang="ja-JP" sz="1300" dirty="0">
                <a:latin typeface="Meiryo UI" panose="020B0604030504040204" pitchFamily="50" charset="-128"/>
                <a:ea typeface="Meiryo UI" panose="020B0604030504040204" pitchFamily="50" charset="-128"/>
              </a:rPr>
            </a:br>
            <a:r>
              <a:rPr lang="ja-JP" altLang="en-US" sz="1300" dirty="0">
                <a:latin typeface="Meiryo UI" panose="020B0604030504040204" pitchFamily="50" charset="-128"/>
                <a:ea typeface="Meiryo UI" panose="020B0604030504040204" pitchFamily="50" charset="-128"/>
              </a:rPr>
              <a:t>についての意見交換等</a:t>
            </a:r>
            <a:endParaRPr lang="en-US" altLang="ja-JP" sz="1200" dirty="0">
              <a:latin typeface="Meiryo UI" panose="020B0604030504040204" pitchFamily="50" charset="-128"/>
              <a:ea typeface="Meiryo UI" panose="020B0604030504040204" pitchFamily="50" charset="-128"/>
            </a:endParaRPr>
          </a:p>
        </p:txBody>
      </p:sp>
      <p:sp>
        <p:nvSpPr>
          <p:cNvPr id="52" name="四角形: 角を丸くする 51">
            <a:extLst>
              <a:ext uri="{FF2B5EF4-FFF2-40B4-BE49-F238E27FC236}">
                <a16:creationId xmlns:a16="http://schemas.microsoft.com/office/drawing/2014/main" id="{B346948C-F85F-0E6A-C98D-F99B160A511C}"/>
              </a:ext>
            </a:extLst>
          </p:cNvPr>
          <p:cNvSpPr/>
          <p:nvPr/>
        </p:nvSpPr>
        <p:spPr>
          <a:xfrm>
            <a:off x="3695218" y="7177539"/>
            <a:ext cx="3100586" cy="2556389"/>
          </a:xfrm>
          <a:prstGeom prst="roundRect">
            <a:avLst>
              <a:gd name="adj" fmla="val 5287"/>
            </a:avLst>
          </a:prstGeom>
          <a:noFill/>
          <a:ln w="66675" cmpd="dbl">
            <a:solidFill>
              <a:schemeClr val="accent6"/>
            </a:solidFill>
            <a:prstDash val="solid"/>
            <a:extLst>
              <a:ext uri="{C807C97D-BFC1-408E-A445-0C87EB9F89A2}">
                <ask:lineSketchStyleProps xmlns:ask="http://schemas.microsoft.com/office/drawing/2018/sketchyshapes" sd="3419967253">
                  <a:custGeom>
                    <a:avLst/>
                    <a:gdLst>
                      <a:gd name="connsiteX0" fmla="*/ 0 w 3708602"/>
                      <a:gd name="connsiteY0" fmla="*/ 196074 h 6967318"/>
                      <a:gd name="connsiteX1" fmla="*/ 196074 w 3708602"/>
                      <a:gd name="connsiteY1" fmla="*/ 0 h 6967318"/>
                      <a:gd name="connsiteX2" fmla="*/ 3512528 w 3708602"/>
                      <a:gd name="connsiteY2" fmla="*/ 0 h 6967318"/>
                      <a:gd name="connsiteX3" fmla="*/ 3708602 w 3708602"/>
                      <a:gd name="connsiteY3" fmla="*/ 196074 h 6967318"/>
                      <a:gd name="connsiteX4" fmla="*/ 3708602 w 3708602"/>
                      <a:gd name="connsiteY4" fmla="*/ 6771244 h 6967318"/>
                      <a:gd name="connsiteX5" fmla="*/ 3512528 w 3708602"/>
                      <a:gd name="connsiteY5" fmla="*/ 6967318 h 6967318"/>
                      <a:gd name="connsiteX6" fmla="*/ 196074 w 3708602"/>
                      <a:gd name="connsiteY6" fmla="*/ 6967318 h 6967318"/>
                      <a:gd name="connsiteX7" fmla="*/ 0 w 3708602"/>
                      <a:gd name="connsiteY7" fmla="*/ 6771244 h 6967318"/>
                      <a:gd name="connsiteX8" fmla="*/ 0 w 3708602"/>
                      <a:gd name="connsiteY8" fmla="*/ 196074 h 696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8602" h="6967318" extrusionOk="0">
                        <a:moveTo>
                          <a:pt x="0" y="196074"/>
                        </a:moveTo>
                        <a:cubicBezTo>
                          <a:pt x="3052" y="86424"/>
                          <a:pt x="106843" y="9084"/>
                          <a:pt x="196074" y="0"/>
                        </a:cubicBezTo>
                        <a:cubicBezTo>
                          <a:pt x="1026630" y="-107891"/>
                          <a:pt x="3026161" y="-38379"/>
                          <a:pt x="3512528" y="0"/>
                        </a:cubicBezTo>
                        <a:cubicBezTo>
                          <a:pt x="3632462" y="-3471"/>
                          <a:pt x="3697911" y="85341"/>
                          <a:pt x="3708602" y="196074"/>
                        </a:cubicBezTo>
                        <a:cubicBezTo>
                          <a:pt x="3704769" y="2026876"/>
                          <a:pt x="3681355" y="4275844"/>
                          <a:pt x="3708602" y="6771244"/>
                        </a:cubicBezTo>
                        <a:cubicBezTo>
                          <a:pt x="3706438" y="6873829"/>
                          <a:pt x="3608641" y="6976628"/>
                          <a:pt x="3512528" y="6967318"/>
                        </a:cubicBezTo>
                        <a:cubicBezTo>
                          <a:pt x="2515309" y="7134953"/>
                          <a:pt x="845819" y="7104240"/>
                          <a:pt x="196074" y="6967318"/>
                        </a:cubicBezTo>
                        <a:cubicBezTo>
                          <a:pt x="80878" y="6972957"/>
                          <a:pt x="-2150" y="6879600"/>
                          <a:pt x="0" y="6771244"/>
                        </a:cubicBezTo>
                        <a:cubicBezTo>
                          <a:pt x="142654" y="3748465"/>
                          <a:pt x="124772" y="1383151"/>
                          <a:pt x="0" y="196074"/>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64BA238C-142E-59B7-A18F-A4271B3C66F4}"/>
              </a:ext>
            </a:extLst>
          </p:cNvPr>
          <p:cNvSpPr/>
          <p:nvPr/>
        </p:nvSpPr>
        <p:spPr>
          <a:xfrm>
            <a:off x="3994064" y="6983193"/>
            <a:ext cx="2020158" cy="360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ysClr val="windowText" lastClr="000000"/>
                </a:solidFill>
                <a:effectLst>
                  <a:outerShdw blurRad="50800" dist="38100" dir="5400000" algn="t" rotWithShape="0">
                    <a:prstClr val="black">
                      <a:alpha val="40000"/>
                    </a:prstClr>
                  </a:outerShdw>
                </a:effectLst>
                <a:latin typeface="BIZ UDゴシック" panose="020B0400000000000000" pitchFamily="49" charset="-128"/>
                <a:ea typeface="BIZ UDゴシック" panose="020B0400000000000000" pitchFamily="49" charset="-128"/>
              </a:rPr>
              <a:t>当日の持ちもの</a:t>
            </a:r>
          </a:p>
        </p:txBody>
      </p:sp>
      <p:sp>
        <p:nvSpPr>
          <p:cNvPr id="54" name="Text Box 10">
            <a:extLst>
              <a:ext uri="{FF2B5EF4-FFF2-40B4-BE49-F238E27FC236}">
                <a16:creationId xmlns:a16="http://schemas.microsoft.com/office/drawing/2014/main" id="{B16E5499-9327-D0CB-32FA-F0DE7548DD4D}"/>
              </a:ext>
            </a:extLst>
          </p:cNvPr>
          <p:cNvSpPr txBox="1">
            <a:spLocks noChangeArrowheads="1"/>
          </p:cNvSpPr>
          <p:nvPr/>
        </p:nvSpPr>
        <p:spPr bwMode="auto">
          <a:xfrm>
            <a:off x="3702498" y="7403682"/>
            <a:ext cx="3086315" cy="23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lang="ja-JP" altLang="en-US" sz="1300" dirty="0">
                <a:latin typeface="Meiryo UI" panose="020B0604030504040204" pitchFamily="50" charset="-128"/>
                <a:ea typeface="Meiryo UI" panose="020B0604030504040204" pitchFamily="50" charset="-128"/>
              </a:rPr>
              <a:t>ウォーターシューズや濡れても良い運動靴</a:t>
            </a:r>
            <a:br>
              <a:rPr lang="en-US" altLang="ja-JP" sz="1300" dirty="0">
                <a:latin typeface="Meiryo UI" panose="020B0604030504040204" pitchFamily="50" charset="-128"/>
                <a:ea typeface="Meiryo UI" panose="020B0604030504040204" pitchFamily="50" charset="-128"/>
              </a:rPr>
            </a:br>
            <a:r>
              <a:rPr lang="ja-JP" altLang="en-US" sz="1300" dirty="0">
                <a:latin typeface="Meiryo UI" panose="020B0604030504040204" pitchFamily="50" charset="-128"/>
                <a:ea typeface="Meiryo UI" panose="020B0604030504040204" pitchFamily="50" charset="-128"/>
              </a:rPr>
              <a:t>（クロックスやサンダル等、すぐ脱げる靴・　つま先が出ている靴は危険です。）</a:t>
            </a:r>
            <a:endParaRPr lang="en-US" altLang="ja-JP" sz="1300" dirty="0">
              <a:latin typeface="Meiryo UI" panose="020B0604030504040204" pitchFamily="50" charset="-128"/>
              <a:ea typeface="Meiryo UI" panose="020B0604030504040204" pitchFamily="50" charset="-128"/>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lang="ja-JP" altLang="en-US" sz="1300" dirty="0">
                <a:latin typeface="Meiryo UI" panose="020B0604030504040204" pitchFamily="50" charset="-128"/>
                <a:ea typeface="Meiryo UI" panose="020B0604030504040204" pitchFamily="50" charset="-128"/>
              </a:rPr>
              <a:t>汚れても良い服、着替えの服</a:t>
            </a:r>
            <a:br>
              <a:rPr lang="en-US" altLang="ja-JP" sz="1300" dirty="0">
                <a:latin typeface="Meiryo UI" panose="020B0604030504040204" pitchFamily="50" charset="-128"/>
                <a:ea typeface="Meiryo UI" panose="020B0604030504040204" pitchFamily="50" charset="-128"/>
              </a:rPr>
            </a:br>
            <a:r>
              <a:rPr lang="ja-JP" altLang="en-US" sz="1300" dirty="0">
                <a:latin typeface="Meiryo UI" panose="020B0604030504040204" pitchFamily="50" charset="-128"/>
                <a:ea typeface="Meiryo UI" panose="020B0604030504040204" pitchFamily="50" charset="-128"/>
              </a:rPr>
              <a:t>（必要に応じてご用意ください。</a:t>
            </a:r>
            <a:br>
              <a:rPr lang="en-US" altLang="ja-JP" sz="1300" dirty="0">
                <a:latin typeface="Meiryo UI" panose="020B0604030504040204" pitchFamily="50" charset="-128"/>
                <a:ea typeface="Meiryo UI" panose="020B0604030504040204" pitchFamily="50" charset="-128"/>
              </a:rPr>
            </a:br>
            <a:r>
              <a:rPr lang="ja-JP" altLang="en-US" sz="1300" dirty="0">
                <a:latin typeface="Meiryo UI" panose="020B0604030504040204" pitchFamily="50" charset="-128"/>
                <a:ea typeface="Meiryo UI" panose="020B0604030504040204" pitchFamily="50" charset="-128"/>
              </a:rPr>
              <a:t>　なお、更衣テントを用意しています。）　　</a:t>
            </a:r>
            <a:endParaRPr lang="en-US" altLang="ja-JP" sz="1300" dirty="0">
              <a:latin typeface="Meiryo UI" panose="020B0604030504040204" pitchFamily="50" charset="-128"/>
              <a:ea typeface="Meiryo UI" panose="020B0604030504040204" pitchFamily="50" charset="-128"/>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lang="ja-JP" altLang="en-US" sz="1300" dirty="0">
                <a:latin typeface="Meiryo UI" panose="020B0604030504040204" pitchFamily="50" charset="-128"/>
                <a:ea typeface="Meiryo UI" panose="020B0604030504040204" pitchFamily="50" charset="-128"/>
              </a:rPr>
              <a:t>帽子等の暑さ・日焼け対策グッズ</a:t>
            </a:r>
            <a:endParaRPr lang="en-US" altLang="ja-JP" sz="1300" dirty="0">
              <a:latin typeface="Meiryo UI" panose="020B0604030504040204" pitchFamily="50" charset="-128"/>
              <a:ea typeface="Meiryo UI" panose="020B0604030504040204" pitchFamily="50" charset="-128"/>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lang="ja-JP" altLang="en-US" sz="1300" dirty="0">
                <a:latin typeface="Meiryo UI" panose="020B0604030504040204" pitchFamily="50" charset="-128"/>
                <a:ea typeface="Meiryo UI" panose="020B0604030504040204" pitchFamily="50" charset="-128"/>
              </a:rPr>
              <a:t>タオル（汗拭きや濡れた足を拭くサイズ）</a:t>
            </a:r>
            <a:endParaRPr lang="en-US" altLang="ja-JP" sz="1300" dirty="0">
              <a:latin typeface="Meiryo UI" panose="020B0604030504040204" pitchFamily="50" charset="-128"/>
              <a:ea typeface="Meiryo UI" panose="020B0604030504040204" pitchFamily="50" charset="-128"/>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lang="ja-JP" altLang="en-US" sz="1300" dirty="0">
                <a:latin typeface="Meiryo UI" panose="020B0604030504040204" pitchFamily="50" charset="-128"/>
                <a:ea typeface="Meiryo UI" panose="020B0604030504040204" pitchFamily="50" charset="-128"/>
              </a:rPr>
              <a:t>筆記用具</a:t>
            </a:r>
            <a:endParaRPr lang="en-US" altLang="ja-JP" sz="1300" dirty="0">
              <a:latin typeface="Meiryo UI" panose="020B0604030504040204" pitchFamily="50" charset="-128"/>
              <a:ea typeface="Meiryo UI" panose="020B0604030504040204" pitchFamily="50" charset="-128"/>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lang="ja-JP" altLang="en-US" sz="1300" dirty="0">
                <a:latin typeface="Meiryo UI" panose="020B0604030504040204" pitchFamily="50" charset="-128"/>
                <a:ea typeface="Meiryo UI" panose="020B0604030504040204" pitchFamily="50" charset="-128"/>
              </a:rPr>
              <a:t>保険証</a:t>
            </a:r>
            <a:endParaRPr lang="en-US" altLang="ja-JP" sz="1300" dirty="0">
              <a:latin typeface="Meiryo UI" panose="020B0604030504040204" pitchFamily="50" charset="-128"/>
              <a:ea typeface="Meiryo UI" panose="020B0604030504040204" pitchFamily="50" charset="-128"/>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lang="ja-JP" altLang="en-US" sz="1300" dirty="0">
                <a:latin typeface="Meiryo UI" panose="020B0604030504040204" pitchFamily="50" charset="-128"/>
                <a:ea typeface="Meiryo UI" panose="020B0604030504040204" pitchFamily="50" charset="-128"/>
              </a:rPr>
              <a:t>飲み物</a:t>
            </a:r>
            <a:endParaRPr lang="en-US" altLang="ja-JP" sz="1300" dirty="0">
              <a:latin typeface="Meiryo UI" panose="020B0604030504040204" pitchFamily="50" charset="-128"/>
              <a:ea typeface="Meiryo UI" panose="020B0604030504040204" pitchFamily="50" charset="-128"/>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lang="en-US" altLang="ja-JP" sz="1300" dirty="0">
              <a:latin typeface="Meiryo UI" panose="020B0604030504040204" pitchFamily="50" charset="-128"/>
              <a:ea typeface="Meiryo UI" panose="020B0604030504040204" pitchFamily="50" charset="-128"/>
            </a:endParaRPr>
          </a:p>
        </p:txBody>
      </p:sp>
      <p:sp>
        <p:nvSpPr>
          <p:cNvPr id="55" name="Text Box 10">
            <a:extLst>
              <a:ext uri="{FF2B5EF4-FFF2-40B4-BE49-F238E27FC236}">
                <a16:creationId xmlns:a16="http://schemas.microsoft.com/office/drawing/2014/main" id="{36D92E74-AE48-F30A-2BB0-58C8000F3EE9}"/>
              </a:ext>
            </a:extLst>
          </p:cNvPr>
          <p:cNvSpPr txBox="1">
            <a:spLocks noChangeArrowheads="1"/>
          </p:cNvSpPr>
          <p:nvPr/>
        </p:nvSpPr>
        <p:spPr bwMode="auto">
          <a:xfrm>
            <a:off x="3747737" y="143043"/>
            <a:ext cx="1793722" cy="122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b="1" dirty="0">
                <a:effectLst>
                  <a:outerShdw blurRad="50800" dist="38100" dir="5400000" algn="t" rotWithShape="0">
                    <a:prstClr val="black">
                      <a:alpha val="40000"/>
                    </a:prstClr>
                  </a:outerShdw>
                </a:effectLst>
                <a:latin typeface="Meiryo UI" panose="020B0604030504040204" pitchFamily="50" charset="-128"/>
                <a:ea typeface="Meiryo UI" panose="020B0604030504040204" pitchFamily="50" charset="-128"/>
              </a:rPr>
              <a:t>申込フォーム</a:t>
            </a:r>
            <a:endParaRPr lang="en-US" altLang="ja-JP" b="1" dirty="0">
              <a:effectLst>
                <a:outerShdw blurRad="50800" dist="38100" dir="5400000" algn="t" rotWithShape="0">
                  <a:prstClr val="black">
                    <a:alpha val="40000"/>
                  </a:prstClr>
                </a:outerShdw>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600" b="1"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右の</a:t>
            </a:r>
            <a:r>
              <a:rPr lang="en-US" altLang="ja-JP" sz="1200" dirty="0">
                <a:latin typeface="Meiryo UI" panose="020B0604030504040204" pitchFamily="50" charset="-128"/>
                <a:ea typeface="Meiryo UI" panose="020B0604030504040204" pitchFamily="50" charset="-128"/>
              </a:rPr>
              <a:t>QR</a:t>
            </a:r>
            <a:r>
              <a:rPr lang="ja-JP" altLang="en-US" sz="1200" dirty="0">
                <a:latin typeface="Meiryo UI" panose="020B0604030504040204" pitchFamily="50" charset="-128"/>
                <a:ea typeface="Meiryo UI" panose="020B0604030504040204" pitchFamily="50" charset="-128"/>
              </a:rPr>
              <a:t>コードまたはリンクよりお申し込みください。</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a:latin typeface="Meiryo UI" panose="020B0604030504040204" pitchFamily="50" charset="-128"/>
                <a:ea typeface="Meiryo UI" panose="020B0604030504040204" pitchFamily="50" charset="-128"/>
              </a:rPr>
              <a:t>なお、応募者多数の場合は抽選となります。</a:t>
            </a:r>
            <a:endParaRPr lang="en-US" altLang="ja-JP" sz="1200" dirty="0">
              <a:latin typeface="Meiryo UI" panose="020B0604030504040204" pitchFamily="50" charset="-128"/>
              <a:ea typeface="Meiryo UI" panose="020B0604030504040204" pitchFamily="50" charset="-128"/>
            </a:endParaRPr>
          </a:p>
          <a:p>
            <a:pPr lvl="0" defTabSz="914400" eaLnBrk="0" fontAlgn="base" hangingPunct="0">
              <a:spcBef>
                <a:spcPct val="0"/>
              </a:spcBef>
              <a:spcAft>
                <a:spcPct val="0"/>
              </a:spcAft>
            </a:pPr>
            <a:endParaRPr lang="en-US" altLang="ja-JP" sz="1200" dirty="0">
              <a:latin typeface="Meiryo UI" panose="020B0604030504040204" pitchFamily="50" charset="-128"/>
              <a:ea typeface="Meiryo UI" panose="020B0604030504040204" pitchFamily="50" charset="-128"/>
            </a:endParaRPr>
          </a:p>
        </p:txBody>
      </p:sp>
      <p:sp>
        <p:nvSpPr>
          <p:cNvPr id="56" name="Text Box 10">
            <a:extLst>
              <a:ext uri="{FF2B5EF4-FFF2-40B4-BE49-F238E27FC236}">
                <a16:creationId xmlns:a16="http://schemas.microsoft.com/office/drawing/2014/main" id="{819AC922-96B6-FFCD-9A9A-3E9E1FD0A500}"/>
              </a:ext>
            </a:extLst>
          </p:cNvPr>
          <p:cNvSpPr txBox="1">
            <a:spLocks noChangeArrowheads="1"/>
          </p:cNvSpPr>
          <p:nvPr/>
        </p:nvSpPr>
        <p:spPr bwMode="auto">
          <a:xfrm>
            <a:off x="3747736" y="1300648"/>
            <a:ext cx="1749011" cy="46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defTabSz="914400" eaLnBrk="0" fontAlgn="base" hangingPunct="0">
              <a:spcBef>
                <a:spcPct val="0"/>
              </a:spcBef>
              <a:spcAft>
                <a:spcPct val="0"/>
              </a:spcAft>
            </a:pPr>
            <a:r>
              <a:rPr lang="en-US" altLang="ja-JP" sz="900" dirty="0">
                <a:latin typeface="Meiryo UI" panose="020B0604030504040204" pitchFamily="50" charset="-128"/>
                <a:ea typeface="Meiryo UI" panose="020B0604030504040204" pitchFamily="50" charset="-128"/>
                <a:hlinkClick r:id="rId3"/>
              </a:rPr>
              <a:t>https://forms.office.com/r/e2DTLTNfTE?origin=lprLink</a:t>
            </a:r>
            <a:endParaRPr lang="en-US" altLang="ja-JP" sz="900" dirty="0">
              <a:latin typeface="Meiryo UI" panose="020B0604030504040204" pitchFamily="50" charset="-128"/>
              <a:ea typeface="Meiryo UI" panose="020B0604030504040204" pitchFamily="50" charset="-128"/>
            </a:endParaRPr>
          </a:p>
          <a:p>
            <a:pPr lvl="0" defTabSz="914400" eaLnBrk="0" fontAlgn="base" hangingPunct="0">
              <a:spcBef>
                <a:spcPct val="0"/>
              </a:spcBef>
              <a:spcAft>
                <a:spcPct val="0"/>
              </a:spcAft>
            </a:pPr>
            <a:endParaRPr lang="en-US" altLang="ja-JP" sz="900" dirty="0">
              <a:latin typeface="Meiryo UI" panose="020B0604030504040204" pitchFamily="50" charset="-128"/>
              <a:ea typeface="Meiryo UI" panose="020B0604030504040204" pitchFamily="50" charset="-128"/>
            </a:endParaRPr>
          </a:p>
        </p:txBody>
      </p:sp>
      <p:pic>
        <p:nvPicPr>
          <p:cNvPr id="1026" name="Picture 2">
            <a:extLst>
              <a:ext uri="{FF2B5EF4-FFF2-40B4-BE49-F238E27FC236}">
                <a16:creationId xmlns:a16="http://schemas.microsoft.com/office/drawing/2014/main" id="{346017A3-2D51-F99E-5E8E-94530F4406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0123" y="568165"/>
            <a:ext cx="1073814" cy="1073814"/>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10">
            <a:extLst>
              <a:ext uri="{FF2B5EF4-FFF2-40B4-BE49-F238E27FC236}">
                <a16:creationId xmlns:a16="http://schemas.microsoft.com/office/drawing/2014/main" id="{01313395-47EA-D1CD-6BD2-16E19D7896CD}"/>
              </a:ext>
            </a:extLst>
          </p:cNvPr>
          <p:cNvSpPr txBox="1">
            <a:spLocks noChangeArrowheads="1"/>
          </p:cNvSpPr>
          <p:nvPr/>
        </p:nvSpPr>
        <p:spPr bwMode="auto">
          <a:xfrm>
            <a:off x="155674" y="8016726"/>
            <a:ext cx="3446768" cy="173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b="1" dirty="0">
                <a:latin typeface="Meiryo UI" panose="020B0604030504040204" pitchFamily="50" charset="-128"/>
                <a:ea typeface="Meiryo UI" panose="020B0604030504040204" pitchFamily="50" charset="-128"/>
              </a:rPr>
              <a:t>事務局連絡先</a:t>
            </a:r>
            <a:endParaRPr lang="en-US" altLang="ja-JP" sz="1400" b="1"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300" b="1" dirty="0">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　いであ株式会社国土環境研究所</a:t>
            </a:r>
            <a:endParaRPr lang="en-US" altLang="ja-JP" sz="1400" dirty="0">
              <a:latin typeface="Meiryo UI" panose="020B0604030504040204" pitchFamily="50" charset="-128"/>
              <a:ea typeface="Meiryo UI" panose="020B0604030504040204" pitchFamily="50" charset="-128"/>
            </a:endParaRPr>
          </a:p>
          <a:p>
            <a:pPr lvl="0" defTabSz="914400" eaLnBrk="0" fontAlgn="base" hangingPunct="0">
              <a:spcBef>
                <a:spcPct val="0"/>
              </a:spcBef>
              <a:spcAft>
                <a:spcPct val="0"/>
              </a:spcAft>
              <a:tabLst>
                <a:tab pos="628650" algn="l"/>
              </a:tabLst>
            </a:pPr>
            <a:r>
              <a:rPr lang="ja-JP" altLang="en-US" sz="1200" dirty="0">
                <a:latin typeface="Meiryo UI" panose="020B0604030504040204" pitchFamily="50" charset="-128"/>
                <a:ea typeface="Meiryo UI" panose="020B0604030504040204" pitchFamily="50" charset="-128"/>
              </a:rPr>
              <a:t>　　 環境技術部：筒井、弓木</a:t>
            </a:r>
            <a:endParaRPr lang="en-US" altLang="ja-JP" sz="1200" dirty="0">
              <a:latin typeface="Meiryo UI" panose="020B0604030504040204" pitchFamily="50" charset="-128"/>
              <a:ea typeface="Meiryo UI" panose="020B0604030504040204" pitchFamily="50" charset="-128"/>
            </a:endParaRPr>
          </a:p>
          <a:p>
            <a:pPr lvl="0" defTabSz="914400" eaLnBrk="0" fontAlgn="base" hangingPunct="0">
              <a:spcBef>
                <a:spcPct val="0"/>
              </a:spcBef>
              <a:spcAft>
                <a:spcPct val="0"/>
              </a:spcAft>
              <a:tabLst>
                <a:tab pos="628650" algn="l"/>
              </a:tabLst>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TEL	</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045-593-7604</a:t>
            </a:r>
          </a:p>
          <a:p>
            <a:pPr lvl="0" defTabSz="914400" eaLnBrk="0" fontAlgn="base" hangingPunct="0">
              <a:spcBef>
                <a:spcPct val="0"/>
              </a:spcBef>
              <a:spcAft>
                <a:spcPct val="0"/>
              </a:spcAft>
              <a:tabLst>
                <a:tab pos="628650" algn="l"/>
              </a:tabLst>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E-mail	</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hlinkClick r:id="rId5"/>
              </a:rPr>
              <a:t>tti22412@ideacon.co.jp</a:t>
            </a:r>
            <a:endParaRPr lang="en-US" altLang="ja-JP" sz="1200" dirty="0">
              <a:latin typeface="Meiryo UI" panose="020B0604030504040204" pitchFamily="50" charset="-128"/>
              <a:ea typeface="Meiryo UI" panose="020B0604030504040204" pitchFamily="50" charset="-128"/>
            </a:endParaRPr>
          </a:p>
          <a:p>
            <a:pPr lvl="0" defTabSz="914400" eaLnBrk="0" fontAlgn="base" hangingPunct="0">
              <a:spcBef>
                <a:spcPct val="0"/>
              </a:spcBef>
              <a:spcAft>
                <a:spcPct val="0"/>
              </a:spcAft>
              <a:tabLst>
                <a:tab pos="628650" algn="l"/>
              </a:tabLst>
            </a:pPr>
            <a:endParaRPr lang="en-US" altLang="ja-JP" sz="900" dirty="0">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pPr>
            <a:r>
              <a:rPr lang="ja-JP" altLang="en-US" sz="1400" b="1" dirty="0">
                <a:latin typeface="Meiryo UI" panose="020B0604030504040204" pitchFamily="50" charset="-128"/>
                <a:ea typeface="Meiryo UI" panose="020B0604030504040204" pitchFamily="50" charset="-128"/>
              </a:rPr>
              <a:t>主催</a:t>
            </a:r>
            <a:endParaRPr lang="en-US" altLang="ja-JP" sz="1400" b="1" dirty="0">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　環境省水・大気環境局　環境管理課</a:t>
            </a:r>
            <a:endParaRPr lang="en-US" altLang="ja-JP" sz="1400" dirty="0">
              <a:latin typeface="Meiryo UI" panose="020B0604030504040204" pitchFamily="50" charset="-128"/>
              <a:ea typeface="Meiryo UI" panose="020B0604030504040204" pitchFamily="50" charset="-128"/>
            </a:endParaRPr>
          </a:p>
        </p:txBody>
      </p:sp>
      <p:sp>
        <p:nvSpPr>
          <p:cNvPr id="3" name="Text Box 10">
            <a:extLst>
              <a:ext uri="{FF2B5EF4-FFF2-40B4-BE49-F238E27FC236}">
                <a16:creationId xmlns:a16="http://schemas.microsoft.com/office/drawing/2014/main" id="{34F5C071-1816-BB59-0920-9C58DD63098B}"/>
              </a:ext>
            </a:extLst>
          </p:cNvPr>
          <p:cNvSpPr txBox="1">
            <a:spLocks noChangeArrowheads="1"/>
          </p:cNvSpPr>
          <p:nvPr/>
        </p:nvSpPr>
        <p:spPr bwMode="auto">
          <a:xfrm>
            <a:off x="3752657" y="1799780"/>
            <a:ext cx="30364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b="1" dirty="0">
                <a:effectLst>
                  <a:outerShdw blurRad="50800" dist="38100" dir="5400000" algn="t" rotWithShape="0">
                    <a:prstClr val="black">
                      <a:alpha val="40000"/>
                    </a:prstClr>
                  </a:outerShdw>
                </a:effectLst>
                <a:latin typeface="Meiryo UI" panose="020B0604030504040204" pitchFamily="50" charset="-128"/>
                <a:ea typeface="Meiryo UI" panose="020B0604030504040204" pitchFamily="50" charset="-128"/>
              </a:rPr>
              <a:t>申込〆切　　</a:t>
            </a:r>
            <a:r>
              <a:rPr lang="en-US" altLang="ja-JP" b="1" dirty="0">
                <a:solidFill>
                  <a:srgbClr val="FF0000"/>
                </a:solidFill>
                <a:effectLst>
                  <a:outerShdw blurRad="50800" dist="38100" dir="5400000" algn="t" rotWithShape="0">
                    <a:prstClr val="black">
                      <a:alpha val="40000"/>
                    </a:prstClr>
                  </a:outerShdw>
                </a:effectLst>
                <a:latin typeface="Meiryo UI" panose="020B0604030504040204" pitchFamily="50" charset="-128"/>
                <a:ea typeface="Meiryo UI" panose="020B0604030504040204" pitchFamily="50" charset="-128"/>
              </a:rPr>
              <a:t>8</a:t>
            </a:r>
            <a:r>
              <a:rPr lang="ja-JP" altLang="en-US" b="1" dirty="0">
                <a:solidFill>
                  <a:srgbClr val="FF0000"/>
                </a:solidFill>
                <a:effectLst>
                  <a:outerShdw blurRad="50800" dist="38100" dir="5400000" algn="t" rotWithShape="0">
                    <a:prstClr val="black">
                      <a:alpha val="40000"/>
                    </a:prstClr>
                  </a:outerShdw>
                </a:effectLst>
                <a:latin typeface="Meiryo UI" panose="020B0604030504040204" pitchFamily="50" charset="-128"/>
                <a:ea typeface="Meiryo UI" panose="020B0604030504040204" pitchFamily="50" charset="-128"/>
              </a:rPr>
              <a:t>月</a:t>
            </a:r>
            <a:r>
              <a:rPr lang="en-US" altLang="ja-JP" b="1" dirty="0">
                <a:solidFill>
                  <a:srgbClr val="FF0000"/>
                </a:solidFill>
                <a:effectLst>
                  <a:outerShdw blurRad="50800" dist="38100" dir="5400000" algn="t" rotWithShape="0">
                    <a:prstClr val="black">
                      <a:alpha val="40000"/>
                    </a:prstClr>
                  </a:outerShdw>
                </a:effectLst>
                <a:latin typeface="Meiryo UI" panose="020B0604030504040204" pitchFamily="50" charset="-128"/>
                <a:ea typeface="Meiryo UI" panose="020B0604030504040204" pitchFamily="50" charset="-128"/>
              </a:rPr>
              <a:t>22</a:t>
            </a:r>
            <a:r>
              <a:rPr lang="ja-JP" altLang="en-US" b="1" dirty="0">
                <a:solidFill>
                  <a:srgbClr val="FF0000"/>
                </a:solidFill>
                <a:effectLst>
                  <a:outerShdw blurRad="50800" dist="38100" dir="5400000" algn="t" rotWithShape="0">
                    <a:prstClr val="black">
                      <a:alpha val="40000"/>
                    </a:prstClr>
                  </a:outerShdw>
                </a:effectLst>
                <a:latin typeface="Meiryo UI" panose="020B0604030504040204" pitchFamily="50" charset="-128"/>
                <a:ea typeface="Meiryo UI" panose="020B0604030504040204" pitchFamily="50" charset="-128"/>
              </a:rPr>
              <a:t>日（金）</a:t>
            </a:r>
            <a:endParaRPr lang="en-US" altLang="ja-JP" sz="1200" dirty="0">
              <a:solidFill>
                <a:srgbClr val="FF0000"/>
              </a:solidFill>
              <a:latin typeface="Meiryo UI" panose="020B0604030504040204" pitchFamily="50" charset="-128"/>
              <a:ea typeface="Meiryo UI" panose="020B0604030504040204" pitchFamily="50" charset="-128"/>
            </a:endParaRPr>
          </a:p>
        </p:txBody>
      </p:sp>
      <p:sp>
        <p:nvSpPr>
          <p:cNvPr id="10" name="星: 5 pt 9">
            <a:extLst>
              <a:ext uri="{FF2B5EF4-FFF2-40B4-BE49-F238E27FC236}">
                <a16:creationId xmlns:a16="http://schemas.microsoft.com/office/drawing/2014/main" id="{DE3138B0-B535-24A8-BDF9-EFB76A6D0056}"/>
              </a:ext>
            </a:extLst>
          </p:cNvPr>
          <p:cNvSpPr/>
          <p:nvPr/>
        </p:nvSpPr>
        <p:spPr>
          <a:xfrm>
            <a:off x="896279" y="6603357"/>
            <a:ext cx="158261" cy="158400"/>
          </a:xfrm>
          <a:prstGeom prst="star5">
            <a:avLst/>
          </a:prstGeom>
          <a:solidFill>
            <a:schemeClr val="accent1">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Text Box 10">
            <a:extLst>
              <a:ext uri="{FF2B5EF4-FFF2-40B4-BE49-F238E27FC236}">
                <a16:creationId xmlns:a16="http://schemas.microsoft.com/office/drawing/2014/main" id="{6649C24F-F161-BEEA-62D1-015C8C3B2E69}"/>
              </a:ext>
            </a:extLst>
          </p:cNvPr>
          <p:cNvSpPr txBox="1">
            <a:spLocks noChangeArrowheads="1"/>
          </p:cNvSpPr>
          <p:nvPr/>
        </p:nvSpPr>
        <p:spPr bwMode="auto">
          <a:xfrm>
            <a:off x="105219" y="1606871"/>
            <a:ext cx="3497223" cy="55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r>
              <a:rPr lang="ja-JP" altLang="en-US" b="1" dirty="0">
                <a:latin typeface="Meiryo UI" panose="020B0604030504040204" pitchFamily="50" charset="-128"/>
                <a:ea typeface="Meiryo UI" panose="020B0604030504040204" pitchFamily="50" charset="-128"/>
              </a:rPr>
              <a:t>開催時間　</a:t>
            </a:r>
            <a:r>
              <a:rPr lang="en-US" altLang="ja-JP" b="1" dirty="0">
                <a:latin typeface="Meiryo UI" panose="020B0604030504040204" pitchFamily="50" charset="-128"/>
                <a:ea typeface="Meiryo UI" panose="020B0604030504040204" pitchFamily="50" charset="-128"/>
              </a:rPr>
              <a:t>9:30</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16:00</a:t>
            </a:r>
          </a:p>
          <a:p>
            <a:pPr lvl="0" defTabSz="914400" eaLnBrk="0" fontAlgn="base" hangingPunct="0">
              <a:spcBef>
                <a:spcPct val="0"/>
              </a:spcBef>
              <a:spcAft>
                <a:spcPct val="0"/>
              </a:spcAft>
            </a:pPr>
            <a:r>
              <a:rPr lang="ja-JP" altLang="en-US" sz="900" dirty="0">
                <a:latin typeface="Meiryo UI" panose="020B0604030504040204" pitchFamily="50" charset="-128"/>
                <a:ea typeface="Meiryo UI" panose="020B0604030504040204" pitchFamily="50" charset="-128"/>
              </a:rPr>
              <a:t>集合場所・集合時間は参加者決定後に、参加者へ連絡いたします。　　　</a:t>
            </a: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364982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608</TotalTime>
  <Words>462</Words>
  <Application>Microsoft Macintosh PowerPoint</Application>
  <PresentationFormat>A4 210 x 297 mm</PresentationFormat>
  <Paragraphs>71</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UDPゴシック</vt:lpstr>
      <vt:lpstr>BIZ UDゴシック</vt:lpstr>
      <vt:lpstr>Meiryo UI</vt:lpstr>
      <vt:lpstr>游ゴシック</vt:lpstr>
      <vt:lpstr>Aptos</vt:lpstr>
      <vt:lpstr>Aptos Display</vt:lpstr>
      <vt:lpstr>Arial</vt:lpstr>
      <vt:lpstr>Wingdings</vt:lpstr>
      <vt:lpstr>Office テーマ</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水辺の生きもの調査の現地研修会 リーフレット</dc:title>
  <dc:subject/>
  <dc:creator>環境省</dc:creator>
  <cp:keywords/>
  <dc:description/>
  <cp:lastModifiedBy>LSI_sasaki</cp:lastModifiedBy>
  <cp:revision>18</cp:revision>
  <cp:lastPrinted>2025-07-25T05:52:30Z</cp:lastPrinted>
  <dcterms:created xsi:type="dcterms:W3CDTF">2025-07-23T07:20:08Z</dcterms:created>
  <dcterms:modified xsi:type="dcterms:W3CDTF">2026-01-06T06:31:33Z</dcterms:modified>
  <cp:category/>
</cp:coreProperties>
</file>