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
  </p:notesMasterIdLst>
  <p:sldIdLst>
    <p:sldId id="257" r:id="rId5"/>
    <p:sldId id="258" r:id="rId6"/>
  </p:sldIdLst>
  <p:sldSz cx="7559675" cy="10691813"/>
  <p:notesSz cx="9939338" cy="68072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4E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317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762649" cy="413121"/>
          </a:xfrm>
          <a:prstGeom prst="rect">
            <a:avLst/>
          </a:prstGeom>
        </p:spPr>
        <p:txBody>
          <a:bodyPr vert="horz" lIns="83896" tIns="41948" rIns="83896" bIns="41948" rtlCol="0"/>
          <a:lstStyle>
            <a:lvl1pPr algn="l">
              <a:defRPr sz="1100"/>
            </a:lvl1pPr>
          </a:lstStyle>
          <a:p>
            <a:endParaRPr lang="en-US"/>
          </a:p>
        </p:txBody>
      </p:sp>
      <p:sp>
        <p:nvSpPr>
          <p:cNvPr id="3" name="Date Placeholder 2"/>
          <p:cNvSpPr>
            <a:spLocks noGrp="1"/>
          </p:cNvSpPr>
          <p:nvPr>
            <p:ph type="dt" idx="1"/>
          </p:nvPr>
        </p:nvSpPr>
        <p:spPr>
          <a:xfrm>
            <a:off x="3611219" y="0"/>
            <a:ext cx="2762649" cy="413121"/>
          </a:xfrm>
          <a:prstGeom prst="rect">
            <a:avLst/>
          </a:prstGeom>
        </p:spPr>
        <p:txBody>
          <a:bodyPr vert="horz" lIns="83896" tIns="41948" rIns="83896" bIns="41948" rtlCol="0"/>
          <a:lstStyle>
            <a:lvl1pPr algn="r">
              <a:defRPr sz="1100"/>
            </a:lvl1pPr>
          </a:lstStyle>
          <a:p>
            <a:fld id="{5282F153-3F37-0F45-9E97-73ACFA13230C}" type="datetimeFigureOut">
              <a:rPr lang="en-US"/>
              <a:t>8/24/2026</a:t>
            </a:fld>
            <a:endParaRPr lang="en-US"/>
          </a:p>
        </p:txBody>
      </p:sp>
      <p:sp>
        <p:nvSpPr>
          <p:cNvPr id="4" name="Slide Image Placeholder 3"/>
          <p:cNvSpPr>
            <a:spLocks noGrp="1" noRot="1" noChangeAspect="1"/>
          </p:cNvSpPr>
          <p:nvPr>
            <p:ph type="sldImg" idx="2"/>
          </p:nvPr>
        </p:nvSpPr>
        <p:spPr>
          <a:xfrm>
            <a:off x="2205038" y="1028700"/>
            <a:ext cx="1965325" cy="2779713"/>
          </a:xfrm>
          <a:prstGeom prst="rect">
            <a:avLst/>
          </a:prstGeom>
          <a:noFill/>
          <a:ln w="12700">
            <a:solidFill>
              <a:prstClr val="black"/>
            </a:solidFill>
          </a:ln>
        </p:spPr>
        <p:txBody>
          <a:bodyPr vert="horz" lIns="83896" tIns="41948" rIns="83896" bIns="41948" rtlCol="0" anchor="ctr"/>
          <a:lstStyle/>
          <a:p>
            <a:endParaRPr lang="en-US"/>
          </a:p>
        </p:txBody>
      </p:sp>
      <p:sp>
        <p:nvSpPr>
          <p:cNvPr id="5" name="Notes Placeholder 4"/>
          <p:cNvSpPr>
            <a:spLocks noGrp="1"/>
          </p:cNvSpPr>
          <p:nvPr>
            <p:ph type="body" sz="quarter" idx="3"/>
          </p:nvPr>
        </p:nvSpPr>
        <p:spPr>
          <a:xfrm>
            <a:off x="637534" y="3962528"/>
            <a:ext cx="5100275" cy="3242068"/>
          </a:xfrm>
          <a:prstGeom prst="rect">
            <a:avLst/>
          </a:prstGeom>
        </p:spPr>
        <p:txBody>
          <a:bodyPr vert="horz" lIns="83896" tIns="41948" rIns="83896" bIns="4194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7820705"/>
            <a:ext cx="2762649" cy="413120"/>
          </a:xfrm>
          <a:prstGeom prst="rect">
            <a:avLst/>
          </a:prstGeom>
        </p:spPr>
        <p:txBody>
          <a:bodyPr vert="horz" lIns="83896" tIns="41948" rIns="83896" bIns="41948" rtlCol="0" anchor="b"/>
          <a:lstStyle>
            <a:lvl1pPr algn="l">
              <a:defRPr sz="1100"/>
            </a:lvl1pPr>
          </a:lstStyle>
          <a:p>
            <a:endParaRPr lang="en-US"/>
          </a:p>
        </p:txBody>
      </p:sp>
      <p:sp>
        <p:nvSpPr>
          <p:cNvPr id="7" name="Slide Number Placeholder 6"/>
          <p:cNvSpPr>
            <a:spLocks noGrp="1"/>
          </p:cNvSpPr>
          <p:nvPr>
            <p:ph type="sldNum" sz="quarter" idx="5"/>
          </p:nvPr>
        </p:nvSpPr>
        <p:spPr>
          <a:xfrm>
            <a:off x="3611219" y="7820705"/>
            <a:ext cx="2762649" cy="413120"/>
          </a:xfrm>
          <a:prstGeom prst="rect">
            <a:avLst/>
          </a:prstGeom>
        </p:spPr>
        <p:txBody>
          <a:bodyPr vert="horz" lIns="83896" tIns="41948" rIns="83896" bIns="41948" rtlCol="0" anchor="b"/>
          <a:lstStyle>
            <a:lvl1pPr algn="r">
              <a:defRPr sz="11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05038" y="1028700"/>
            <a:ext cx="1965325" cy="2779713"/>
          </a:xfrm>
        </p:spPr>
      </p:sp>
      <p:sp>
        <p:nvSpPr>
          <p:cNvPr id="3" name="Notes Placeholder 2"/>
          <p:cNvSpPr>
            <a:spLocks noGrp="1"/>
          </p:cNvSpPr>
          <p:nvPr>
            <p:ph type="body" idx="1"/>
          </p:nvPr>
        </p:nvSpPr>
        <p:spPr/>
        <p:txBody>
          <a:bodyPr/>
          <a:lstStyle/>
          <a:p>
            <a:r>
              <a:rPr lang="en-US" dirty="0"/>
              <a:t>[Sources]
- </a:t>
            </a:r>
            <a:r>
              <a:rPr lang="en-US" dirty="0" err="1"/>
              <a:t>環境省「公費解体・撤去に関する標準様式・標準添付書類集</a:t>
            </a:r>
            <a:r>
              <a:rPr lang="en-US" dirty="0"/>
              <a:t>」（令和8年3月）要綱第5条
https://policies.env.go.jp/recycle/disaster_waste/guidance/publicly_funded_demolition_and_removal_manual/documents/youkou_shinseishorui.docx
- </a:t>
            </a:r>
            <a:r>
              <a:rPr lang="en-US" dirty="0" err="1"/>
              <a:t>環境省「公費解体・撤去マニュアル</a:t>
            </a:r>
            <a:r>
              <a:rPr lang="en-US" dirty="0"/>
              <a:t> 第6版」p.7-10
[/Sources]</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05038" y="1028700"/>
            <a:ext cx="1965325" cy="2779713"/>
          </a:xfrm>
        </p:spPr>
      </p:sp>
      <p:sp>
        <p:nvSpPr>
          <p:cNvPr id="3" name="Notes Placeholder 2"/>
          <p:cNvSpPr>
            <a:spLocks noGrp="1"/>
          </p:cNvSpPr>
          <p:nvPr>
            <p:ph type="body" idx="1"/>
          </p:nvPr>
        </p:nvSpPr>
        <p:spPr/>
        <p:txBody>
          <a:bodyPr/>
          <a:lstStyle/>
          <a:p>
            <a:r>
              <a:rPr lang="en-US" dirty="0"/>
              <a:t>[Sources]
- </a:t>
            </a:r>
            <a:r>
              <a:rPr lang="en-US" dirty="0" err="1"/>
              <a:t>環境省「公費解体・撤去に関する標準様式・標準添付書類集</a:t>
            </a:r>
            <a:r>
              <a:rPr lang="en-US" dirty="0"/>
              <a:t>」（令和8年3月）要綱第5条、様式第1号～第7号・第10号
https://policies.env.go.jp/recycle/disaster_waste/guidance/publicly_funded_demolition_and_removal_manual/documents/youkou_shinseishorui.docx
[/Sources]</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M">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7559674" cy="164592"/>
          </a:xfrm>
          <a:prstGeom prst="rect">
            <a:avLst/>
          </a:prstGeom>
          <a:solidFill>
            <a:srgbClr val="C00000"/>
          </a:solidFill>
          <a:ln w="12700">
            <a:solidFill>
              <a:srgbClr val="C00000"/>
            </a:solidFill>
            <a:prstDash val="solid"/>
          </a:ln>
        </p:spPr>
      </p:sp>
      <p:sp>
        <p:nvSpPr>
          <p:cNvPr id="3" name="Shape 1"/>
          <p:cNvSpPr/>
          <p:nvPr/>
        </p:nvSpPr>
        <p:spPr>
          <a:xfrm>
            <a:off x="402336" y="10149840"/>
            <a:ext cx="6757416" cy="0"/>
          </a:xfrm>
          <a:prstGeom prst="line">
            <a:avLst/>
          </a:prstGeom>
          <a:noFill/>
          <a:ln w="7620">
            <a:solidFill>
              <a:srgbClr val="BBBBBB"/>
            </a:solidFill>
            <a:prstDash val="solid"/>
          </a:ln>
        </p:spPr>
      </p:sp>
      <p:sp>
        <p:nvSpPr>
          <p:cNvPr id="4" name="Text 2"/>
          <p:cNvSpPr/>
          <p:nvPr/>
        </p:nvSpPr>
        <p:spPr>
          <a:xfrm>
            <a:off x="438912" y="10213848"/>
            <a:ext cx="4023360" cy="201168"/>
          </a:xfrm>
          <a:prstGeom prst="rect">
            <a:avLst/>
          </a:prstGeom>
          <a:noFill/>
          <a:ln/>
        </p:spPr>
        <p:txBody>
          <a:bodyPr wrap="square" lIns="0" tIns="0" rIns="0" bIns="0" rtlCol="0" anchor="ctr"/>
          <a:lstStyle/>
          <a:p>
            <a:pPr marL="0" indent="0">
              <a:buNone/>
            </a:pPr>
            <a:r>
              <a:rPr lang="en-US" sz="800">
                <a:solidFill>
                  <a:srgbClr val="666666"/>
                </a:solidFill>
              </a:rPr>
              <a:t>●●●市町村名　公費解体・撤去制度</a:t>
            </a:r>
            <a:endParaRPr lang="en-US" sz="800"/>
          </a:p>
        </p:txBody>
      </p:sp>
      <p:sp>
        <p:nvSpPr>
          <p:cNvPr id="5" name="Text 3"/>
          <p:cNvSpPr/>
          <p:nvPr/>
        </p:nvSpPr>
        <p:spPr>
          <a:xfrm>
            <a:off x="2880360" y="10213848"/>
            <a:ext cx="4233672" cy="201168"/>
          </a:xfrm>
          <a:prstGeom prst="rect">
            <a:avLst/>
          </a:prstGeom>
          <a:noFill/>
          <a:ln/>
        </p:spPr>
        <p:txBody>
          <a:bodyPr wrap="square" lIns="0" tIns="0" rIns="0" bIns="0" rtlCol="0" anchor="ctr"/>
          <a:lstStyle/>
          <a:p>
            <a:pPr marL="0" indent="0" algn="r">
              <a:buNone/>
            </a:pPr>
            <a:r>
              <a:rPr lang="en-US" sz="800">
                <a:solidFill>
                  <a:srgbClr val="666666"/>
                </a:solidFill>
              </a:rPr>
              <a:t>お問い合わせ：●●役場（市役所）●●●課　平日8:30～17:15</a:t>
            </a:r>
            <a:endParaRPr lang="en-US" sz="800"/>
          </a:p>
        </p:txBody>
      </p:sp>
      <p:sp>
        <p:nvSpPr>
          <p:cNvPr id="25" name="Slide Number Placeholder 0"/>
          <p:cNvSpPr>
            <a:spLocks noGrp="1"/>
          </p:cNvSpPr>
          <p:nvPr>
            <p:ph type="sldNum" sz="quarter" idx="4294967295"/>
          </p:nvPr>
        </p:nvSpPr>
        <p:spPr>
          <a:xfrm>
            <a:off x="7187184" y="201168"/>
            <a:ext cx="164592" cy="182880"/>
          </a:xfrm>
          <a:prstGeom prst="rect">
            <a:avLst/>
          </a:prstGeom>
          <a:extLst>
            <a:ext uri="{C572A759-6A51-4108-AA02-DFA0A04FC94B}">
              <ma14:wrappingTextBoxFlag xmlns:ma14="http://schemas.microsoft.com/office/mac/drawingml/2011/main" xmlns="" val="0"/>
            </a:ext>
          </a:extLst>
        </p:spPr>
        <p:txBody>
          <a:bodyPr/>
          <a:lstStyle>
            <a:lvl1pPr>
              <a:defRPr sz="800">
                <a:solidFill>
                  <a:srgbClr val="888888"/>
                </a:solidFill>
              </a:defRPr>
            </a:lvl1pPr>
          </a:lstStyle>
          <a:p>
            <a:pPr algn="r"/>
            <a:fld id="{F7021451-1387-4CA6-816F-3879F97B5CBC}" type="slidenum">
              <a:rPr lang="en-US" b="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7187184" y="201168"/>
            <a:ext cx="164592" cy="182880"/>
          </a:xfrm>
          <a:prstGeom prst="rect">
            <a:avLst/>
          </a:prstGeom>
          <a:extLst>
            <a:ext uri="{C572A759-6A51-4108-AA02-DFA0A04FC94B}">
              <ma14:wrappingTextBoxFlag xmlns:ma14="http://schemas.microsoft.com/office/mac/drawingml/2011/main" xmlns="" val="0"/>
            </a:ext>
          </a:extLst>
        </p:spPr>
        <p:txBody>
          <a:bodyPr/>
          <a:lstStyle>
            <a:lvl1pPr>
              <a:defRPr sz="800">
                <a:solidFill>
                  <a:srgbClr val="888888"/>
                </a:solidFill>
              </a:defRPr>
            </a:lvl1pPr>
          </a:lstStyle>
          <a:p>
            <a:pPr algn="r"/>
            <a:fld id="{F7021451-1387-4CA6-816F-3879F97B5CBC}" type="slidenum">
              <a:rPr lang="en-US" b="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1" cy="1"/>
          <a:chOff x="0" y="0"/>
          <a:chExt cx="1" cy="1"/>
        </a:xfrm>
      </p:grpSpPr>
      <p:sp>
        <p:nvSpPr>
          <p:cNvPr id="2" name="Text 0"/>
          <p:cNvSpPr/>
          <p:nvPr/>
        </p:nvSpPr>
        <p:spPr>
          <a:xfrm>
            <a:off x="457200" y="699115"/>
            <a:ext cx="6675120" cy="384048"/>
          </a:xfrm>
          <a:prstGeom prst="rect">
            <a:avLst/>
          </a:prstGeom>
          <a:noFill/>
          <a:ln/>
        </p:spPr>
        <p:txBody>
          <a:bodyPr wrap="square" lIns="0" tIns="0" rIns="0" bIns="0" rtlCol="0" anchor="ctr"/>
          <a:lstStyle/>
          <a:p>
            <a:pPr marL="0" indent="0">
              <a:buNone/>
            </a:pPr>
            <a:r>
              <a:rPr lang="en-US" sz="2100" b="1" dirty="0" err="1">
                <a:solidFill>
                  <a:srgbClr val="222222"/>
                </a:solidFill>
              </a:rPr>
              <a:t>受付に必要な申請書類等</a:t>
            </a:r>
            <a:endParaRPr lang="en-US" sz="2100" dirty="0"/>
          </a:p>
        </p:txBody>
      </p:sp>
      <p:sp>
        <p:nvSpPr>
          <p:cNvPr id="4" name="Shape 2"/>
          <p:cNvSpPr/>
          <p:nvPr/>
        </p:nvSpPr>
        <p:spPr>
          <a:xfrm>
            <a:off x="438912" y="1197864"/>
            <a:ext cx="6675120" cy="1"/>
          </a:xfrm>
          <a:prstGeom prst="line">
            <a:avLst/>
          </a:prstGeom>
          <a:noFill/>
          <a:ln w="25400">
            <a:solidFill>
              <a:srgbClr val="C00000"/>
            </a:solidFill>
            <a:prstDash val="solid"/>
          </a:ln>
        </p:spPr>
        <p:txBody>
          <a:bodyPr/>
          <a:lstStyle/>
          <a:p>
            <a:endParaRPr lang="ja-JP" altLang="en-US"/>
          </a:p>
        </p:txBody>
      </p:sp>
      <p:sp>
        <p:nvSpPr>
          <p:cNvPr id="5" name="Shape 3"/>
          <p:cNvSpPr/>
          <p:nvPr/>
        </p:nvSpPr>
        <p:spPr>
          <a:xfrm>
            <a:off x="438912" y="1371600"/>
            <a:ext cx="6675120" cy="347472"/>
          </a:xfrm>
          <a:prstGeom prst="rect">
            <a:avLst/>
          </a:prstGeom>
          <a:solidFill>
            <a:srgbClr val="C00000"/>
          </a:solidFill>
          <a:ln w="12700">
            <a:solidFill>
              <a:srgbClr val="C00000"/>
            </a:solidFill>
            <a:prstDash val="solid"/>
          </a:ln>
        </p:spPr>
        <p:txBody>
          <a:bodyPr/>
          <a:lstStyle/>
          <a:p>
            <a:endParaRPr lang="ja-JP" altLang="en-US"/>
          </a:p>
        </p:txBody>
      </p:sp>
      <p:sp>
        <p:nvSpPr>
          <p:cNvPr id="6" name="Text 4"/>
          <p:cNvSpPr/>
          <p:nvPr/>
        </p:nvSpPr>
        <p:spPr>
          <a:xfrm>
            <a:off x="566928" y="1426464"/>
            <a:ext cx="6400800" cy="228600"/>
          </a:xfrm>
          <a:prstGeom prst="rect">
            <a:avLst/>
          </a:prstGeom>
          <a:noFill/>
          <a:ln/>
        </p:spPr>
        <p:txBody>
          <a:bodyPr wrap="square" lIns="0" tIns="0" rIns="0" bIns="0" rtlCol="0" anchor="ctr"/>
          <a:lstStyle/>
          <a:p>
            <a:pPr marL="0" indent="0">
              <a:buNone/>
            </a:pPr>
            <a:r>
              <a:rPr lang="en-US" sz="1300" b="1">
                <a:solidFill>
                  <a:srgbClr val="FFFFFF"/>
                </a:solidFill>
              </a:rPr>
              <a:t>（1）すべての申請者に共通して必要な書類</a:t>
            </a:r>
            <a:endParaRPr lang="en-US" sz="1300"/>
          </a:p>
        </p:txBody>
      </p:sp>
      <p:sp>
        <p:nvSpPr>
          <p:cNvPr id="7" name="Shape 5"/>
          <p:cNvSpPr/>
          <p:nvPr/>
        </p:nvSpPr>
        <p:spPr>
          <a:xfrm>
            <a:off x="438912" y="1792224"/>
            <a:ext cx="2336292" cy="320040"/>
          </a:xfrm>
          <a:prstGeom prst="rect">
            <a:avLst/>
          </a:prstGeom>
          <a:solidFill>
            <a:srgbClr val="E7E6E6"/>
          </a:solidFill>
          <a:ln w="8890">
            <a:solidFill>
              <a:srgbClr val="A6A6A6"/>
            </a:solidFill>
            <a:prstDash val="solid"/>
          </a:ln>
        </p:spPr>
        <p:txBody>
          <a:bodyPr/>
          <a:lstStyle/>
          <a:p>
            <a:endParaRPr lang="ja-JP" altLang="en-US"/>
          </a:p>
        </p:txBody>
      </p:sp>
      <p:sp>
        <p:nvSpPr>
          <p:cNvPr id="8" name="Text 6"/>
          <p:cNvSpPr/>
          <p:nvPr/>
        </p:nvSpPr>
        <p:spPr>
          <a:xfrm>
            <a:off x="512064" y="1828800"/>
            <a:ext cx="2189988" cy="246888"/>
          </a:xfrm>
          <a:prstGeom prst="rect">
            <a:avLst/>
          </a:prstGeom>
          <a:noFill/>
          <a:ln/>
        </p:spPr>
        <p:txBody>
          <a:bodyPr wrap="square" lIns="0" tIns="0" rIns="0" bIns="0" rtlCol="0" anchor="ctr">
            <a:normAutofit/>
          </a:bodyPr>
          <a:lstStyle/>
          <a:p>
            <a:pPr marL="0" indent="0">
              <a:buNone/>
            </a:pPr>
            <a:r>
              <a:rPr lang="en-US" sz="1020" b="1">
                <a:solidFill>
                  <a:srgbClr val="222222"/>
                </a:solidFill>
              </a:rPr>
              <a:t>必要な書類等</a:t>
            </a:r>
            <a:endParaRPr lang="en-US" sz="1020"/>
          </a:p>
        </p:txBody>
      </p:sp>
      <p:sp>
        <p:nvSpPr>
          <p:cNvPr id="9" name="Shape 7"/>
          <p:cNvSpPr/>
          <p:nvPr/>
        </p:nvSpPr>
        <p:spPr>
          <a:xfrm>
            <a:off x="2775204" y="1792224"/>
            <a:ext cx="4338828" cy="320040"/>
          </a:xfrm>
          <a:prstGeom prst="rect">
            <a:avLst/>
          </a:prstGeom>
          <a:solidFill>
            <a:srgbClr val="E7E6E6"/>
          </a:solidFill>
          <a:ln w="8890">
            <a:solidFill>
              <a:srgbClr val="A6A6A6"/>
            </a:solidFill>
            <a:prstDash val="solid"/>
          </a:ln>
        </p:spPr>
        <p:txBody>
          <a:bodyPr/>
          <a:lstStyle/>
          <a:p>
            <a:endParaRPr lang="ja-JP" altLang="en-US"/>
          </a:p>
        </p:txBody>
      </p:sp>
      <p:sp>
        <p:nvSpPr>
          <p:cNvPr id="10" name="Text 8"/>
          <p:cNvSpPr/>
          <p:nvPr/>
        </p:nvSpPr>
        <p:spPr>
          <a:xfrm>
            <a:off x="2848356" y="1828800"/>
            <a:ext cx="4192524" cy="246888"/>
          </a:xfrm>
          <a:prstGeom prst="rect">
            <a:avLst/>
          </a:prstGeom>
          <a:noFill/>
          <a:ln/>
        </p:spPr>
        <p:txBody>
          <a:bodyPr wrap="square" lIns="0" tIns="0" rIns="0" bIns="0" rtlCol="0" anchor="ctr">
            <a:normAutofit/>
          </a:bodyPr>
          <a:lstStyle/>
          <a:p>
            <a:pPr marL="0" indent="0">
              <a:buNone/>
            </a:pPr>
            <a:r>
              <a:rPr lang="en-US" sz="1020" b="1">
                <a:solidFill>
                  <a:srgbClr val="222222"/>
                </a:solidFill>
              </a:rPr>
              <a:t>備考</a:t>
            </a:r>
            <a:endParaRPr lang="en-US" sz="1020"/>
          </a:p>
        </p:txBody>
      </p:sp>
      <p:sp>
        <p:nvSpPr>
          <p:cNvPr id="11" name="Shape 9"/>
          <p:cNvSpPr/>
          <p:nvPr/>
        </p:nvSpPr>
        <p:spPr>
          <a:xfrm>
            <a:off x="438912" y="2112264"/>
            <a:ext cx="2336292" cy="530352"/>
          </a:xfrm>
          <a:prstGeom prst="rect">
            <a:avLst/>
          </a:prstGeom>
          <a:solidFill>
            <a:srgbClr val="FFFFFF"/>
          </a:solidFill>
          <a:ln w="8890">
            <a:solidFill>
              <a:srgbClr val="A6A6A6"/>
            </a:solidFill>
            <a:prstDash val="solid"/>
          </a:ln>
        </p:spPr>
        <p:txBody>
          <a:bodyPr/>
          <a:lstStyle/>
          <a:p>
            <a:endParaRPr lang="ja-JP" altLang="en-US"/>
          </a:p>
        </p:txBody>
      </p:sp>
      <p:sp>
        <p:nvSpPr>
          <p:cNvPr id="12" name="Text 10"/>
          <p:cNvSpPr/>
          <p:nvPr/>
        </p:nvSpPr>
        <p:spPr>
          <a:xfrm>
            <a:off x="512064" y="2148840"/>
            <a:ext cx="2189988" cy="457200"/>
          </a:xfrm>
          <a:prstGeom prst="rect">
            <a:avLst/>
          </a:prstGeom>
          <a:noFill/>
          <a:ln/>
        </p:spPr>
        <p:txBody>
          <a:bodyPr wrap="square" lIns="0" tIns="0" rIns="0" bIns="0" rtlCol="0" anchor="ctr">
            <a:normAutofit/>
          </a:bodyPr>
          <a:lstStyle/>
          <a:p>
            <a:pPr marL="0" indent="0">
              <a:buNone/>
            </a:pPr>
            <a:r>
              <a:rPr lang="en-US" sz="935" err="1">
                <a:solidFill>
                  <a:srgbClr val="222222"/>
                </a:solidFill>
              </a:rPr>
              <a:t>公費解体・撤去に関する申請書</a:t>
            </a:r>
            <a:endParaRPr lang="en-US" sz="935"/>
          </a:p>
        </p:txBody>
      </p:sp>
      <p:sp>
        <p:nvSpPr>
          <p:cNvPr id="13" name="Shape 11"/>
          <p:cNvSpPr/>
          <p:nvPr/>
        </p:nvSpPr>
        <p:spPr>
          <a:xfrm>
            <a:off x="2775204" y="2112264"/>
            <a:ext cx="4338828" cy="530352"/>
          </a:xfrm>
          <a:prstGeom prst="rect">
            <a:avLst/>
          </a:prstGeom>
          <a:solidFill>
            <a:srgbClr val="FFFFFF"/>
          </a:solidFill>
          <a:ln w="8890">
            <a:solidFill>
              <a:srgbClr val="A6A6A6"/>
            </a:solidFill>
            <a:prstDash val="solid"/>
          </a:ln>
        </p:spPr>
        <p:txBody>
          <a:bodyPr/>
          <a:lstStyle/>
          <a:p>
            <a:endParaRPr lang="ja-JP" altLang="en-US"/>
          </a:p>
        </p:txBody>
      </p:sp>
      <p:sp>
        <p:nvSpPr>
          <p:cNvPr id="14" name="Text 12"/>
          <p:cNvSpPr/>
          <p:nvPr/>
        </p:nvSpPr>
        <p:spPr>
          <a:xfrm>
            <a:off x="2848356" y="2148840"/>
            <a:ext cx="4192524" cy="457200"/>
          </a:xfrm>
          <a:prstGeom prst="rect">
            <a:avLst/>
          </a:prstGeom>
          <a:noFill/>
          <a:ln/>
        </p:spPr>
        <p:txBody>
          <a:bodyPr wrap="square" lIns="0" tIns="0" rIns="0" bIns="0" rtlCol="0" anchor="ctr">
            <a:normAutofit/>
          </a:bodyPr>
          <a:lstStyle/>
          <a:p>
            <a:pPr marL="0" indent="0">
              <a:buNone/>
            </a:pPr>
            <a:r>
              <a:rPr lang="ja-JP" altLang="en-US" sz="935">
                <a:solidFill>
                  <a:srgbClr val="222222"/>
                </a:solidFill>
              </a:rPr>
              <a:t>申請書（様式第１号）</a:t>
            </a:r>
            <a:r>
              <a:rPr lang="en-US" sz="935" err="1">
                <a:solidFill>
                  <a:srgbClr val="222222"/>
                </a:solidFill>
              </a:rPr>
              <a:t>に必要事項を記入してください</a:t>
            </a:r>
            <a:r>
              <a:rPr lang="en-US" sz="935">
                <a:solidFill>
                  <a:srgbClr val="222222"/>
                </a:solidFill>
              </a:rPr>
              <a:t>。</a:t>
            </a:r>
            <a:endParaRPr lang="en-US" sz="935"/>
          </a:p>
        </p:txBody>
      </p:sp>
      <p:sp>
        <p:nvSpPr>
          <p:cNvPr id="15" name="Shape 13"/>
          <p:cNvSpPr/>
          <p:nvPr/>
        </p:nvSpPr>
        <p:spPr>
          <a:xfrm>
            <a:off x="438912" y="2642616"/>
            <a:ext cx="2336292" cy="694944"/>
          </a:xfrm>
          <a:prstGeom prst="rect">
            <a:avLst/>
          </a:prstGeom>
          <a:solidFill>
            <a:srgbClr val="FFFFFF"/>
          </a:solidFill>
          <a:ln w="8890">
            <a:solidFill>
              <a:srgbClr val="A6A6A6"/>
            </a:solidFill>
            <a:prstDash val="solid"/>
          </a:ln>
        </p:spPr>
        <p:txBody>
          <a:bodyPr/>
          <a:lstStyle/>
          <a:p>
            <a:endParaRPr lang="ja-JP" altLang="en-US"/>
          </a:p>
        </p:txBody>
      </p:sp>
      <p:sp>
        <p:nvSpPr>
          <p:cNvPr id="16" name="Text 14"/>
          <p:cNvSpPr/>
          <p:nvPr/>
        </p:nvSpPr>
        <p:spPr>
          <a:xfrm>
            <a:off x="512064" y="2679192"/>
            <a:ext cx="2189988" cy="621792"/>
          </a:xfrm>
          <a:prstGeom prst="rect">
            <a:avLst/>
          </a:prstGeom>
          <a:noFill/>
          <a:ln/>
        </p:spPr>
        <p:txBody>
          <a:bodyPr wrap="square" lIns="0" tIns="0" rIns="0" bIns="0" rtlCol="0" anchor="ctr">
            <a:normAutofit/>
          </a:bodyPr>
          <a:lstStyle/>
          <a:p>
            <a:pPr marL="0" indent="0">
              <a:buNone/>
            </a:pPr>
            <a:r>
              <a:rPr lang="en-US" sz="935" err="1">
                <a:solidFill>
                  <a:srgbClr val="222222"/>
                </a:solidFill>
              </a:rPr>
              <a:t>申請者の本人確認ができる書類</a:t>
            </a:r>
            <a:endParaRPr lang="en-US" sz="935"/>
          </a:p>
        </p:txBody>
      </p:sp>
      <p:sp>
        <p:nvSpPr>
          <p:cNvPr id="17" name="Shape 15"/>
          <p:cNvSpPr/>
          <p:nvPr/>
        </p:nvSpPr>
        <p:spPr>
          <a:xfrm>
            <a:off x="2775204" y="2642616"/>
            <a:ext cx="4338828" cy="694944"/>
          </a:xfrm>
          <a:prstGeom prst="rect">
            <a:avLst/>
          </a:prstGeom>
          <a:solidFill>
            <a:srgbClr val="FFFFFF"/>
          </a:solidFill>
          <a:ln w="8890">
            <a:solidFill>
              <a:srgbClr val="A6A6A6"/>
            </a:solidFill>
            <a:prstDash val="solid"/>
          </a:ln>
        </p:spPr>
        <p:txBody>
          <a:bodyPr/>
          <a:lstStyle/>
          <a:p>
            <a:endParaRPr lang="ja-JP" altLang="en-US"/>
          </a:p>
        </p:txBody>
      </p:sp>
      <p:sp>
        <p:nvSpPr>
          <p:cNvPr id="18" name="Text 16"/>
          <p:cNvSpPr/>
          <p:nvPr/>
        </p:nvSpPr>
        <p:spPr>
          <a:xfrm>
            <a:off x="2848356" y="2679192"/>
            <a:ext cx="4192524" cy="621792"/>
          </a:xfrm>
          <a:prstGeom prst="rect">
            <a:avLst/>
          </a:prstGeom>
          <a:noFill/>
          <a:ln/>
        </p:spPr>
        <p:txBody>
          <a:bodyPr wrap="square" lIns="0" tIns="0" rIns="0" bIns="0" rtlCol="0" anchor="ctr">
            <a:normAutofit/>
          </a:bodyPr>
          <a:lstStyle/>
          <a:p>
            <a:pPr marL="0" indent="0">
              <a:buNone/>
            </a:pPr>
            <a:r>
              <a:rPr lang="en-US" sz="935">
                <a:solidFill>
                  <a:srgbClr val="222222"/>
                </a:solidFill>
              </a:rPr>
              <a:t>運転免許証、旅券、個人番号カードその他の本人確認書類。窓口で原本を提示する場合は、写しを省略できる取扱いがあります。</a:t>
            </a:r>
            <a:endParaRPr lang="en-US" sz="935"/>
          </a:p>
        </p:txBody>
      </p:sp>
      <p:sp>
        <p:nvSpPr>
          <p:cNvPr id="19" name="Shape 17"/>
          <p:cNvSpPr/>
          <p:nvPr/>
        </p:nvSpPr>
        <p:spPr>
          <a:xfrm>
            <a:off x="438912" y="3502152"/>
            <a:ext cx="6675120" cy="347472"/>
          </a:xfrm>
          <a:prstGeom prst="rect">
            <a:avLst/>
          </a:prstGeom>
          <a:solidFill>
            <a:srgbClr val="C00000"/>
          </a:solidFill>
          <a:ln w="12700">
            <a:solidFill>
              <a:srgbClr val="C00000"/>
            </a:solidFill>
            <a:prstDash val="solid"/>
          </a:ln>
        </p:spPr>
        <p:txBody>
          <a:bodyPr/>
          <a:lstStyle/>
          <a:p>
            <a:endParaRPr lang="ja-JP" altLang="en-US"/>
          </a:p>
        </p:txBody>
      </p:sp>
      <p:sp>
        <p:nvSpPr>
          <p:cNvPr id="20" name="Text 18"/>
          <p:cNvSpPr/>
          <p:nvPr/>
        </p:nvSpPr>
        <p:spPr>
          <a:xfrm>
            <a:off x="566928" y="3557016"/>
            <a:ext cx="6400800" cy="228600"/>
          </a:xfrm>
          <a:prstGeom prst="rect">
            <a:avLst/>
          </a:prstGeom>
          <a:noFill/>
          <a:ln/>
        </p:spPr>
        <p:txBody>
          <a:bodyPr wrap="square" lIns="0" tIns="0" rIns="0" bIns="0" rtlCol="0" anchor="ctr"/>
          <a:lstStyle/>
          <a:p>
            <a:pPr marL="0" indent="0">
              <a:buNone/>
            </a:pPr>
            <a:r>
              <a:rPr lang="en-US" sz="1300" b="1">
                <a:solidFill>
                  <a:srgbClr val="FFFFFF"/>
                </a:solidFill>
              </a:rPr>
              <a:t>（2）条件に応じて必要な書類</a:t>
            </a:r>
            <a:endParaRPr lang="en-US" sz="1300"/>
          </a:p>
        </p:txBody>
      </p:sp>
      <p:sp>
        <p:nvSpPr>
          <p:cNvPr id="21" name="Shape 19"/>
          <p:cNvSpPr/>
          <p:nvPr/>
        </p:nvSpPr>
        <p:spPr>
          <a:xfrm>
            <a:off x="438912" y="3922776"/>
            <a:ext cx="2269541" cy="320040"/>
          </a:xfrm>
          <a:prstGeom prst="rect">
            <a:avLst/>
          </a:prstGeom>
          <a:solidFill>
            <a:srgbClr val="E7E6E6"/>
          </a:solidFill>
          <a:ln w="8890">
            <a:solidFill>
              <a:srgbClr val="A6A6A6"/>
            </a:solidFill>
            <a:prstDash val="solid"/>
          </a:ln>
        </p:spPr>
        <p:txBody>
          <a:bodyPr/>
          <a:lstStyle/>
          <a:p>
            <a:endParaRPr lang="ja-JP" altLang="en-US"/>
          </a:p>
        </p:txBody>
      </p:sp>
      <p:sp>
        <p:nvSpPr>
          <p:cNvPr id="22" name="Text 20"/>
          <p:cNvSpPr/>
          <p:nvPr/>
        </p:nvSpPr>
        <p:spPr>
          <a:xfrm>
            <a:off x="512064" y="3959352"/>
            <a:ext cx="2123237" cy="246888"/>
          </a:xfrm>
          <a:prstGeom prst="rect">
            <a:avLst/>
          </a:prstGeom>
          <a:noFill/>
          <a:ln/>
        </p:spPr>
        <p:txBody>
          <a:bodyPr wrap="square" lIns="0" tIns="0" rIns="0" bIns="0" rtlCol="0" anchor="ctr">
            <a:normAutofit/>
          </a:bodyPr>
          <a:lstStyle/>
          <a:p>
            <a:pPr marL="0" indent="0">
              <a:buNone/>
            </a:pPr>
            <a:r>
              <a:rPr lang="en-US" sz="1020" b="1">
                <a:solidFill>
                  <a:srgbClr val="222222"/>
                </a:solidFill>
              </a:rPr>
              <a:t>場合の区分</a:t>
            </a:r>
            <a:endParaRPr lang="en-US" sz="1020"/>
          </a:p>
        </p:txBody>
      </p:sp>
      <p:sp>
        <p:nvSpPr>
          <p:cNvPr id="23" name="Shape 21"/>
          <p:cNvSpPr/>
          <p:nvPr/>
        </p:nvSpPr>
        <p:spPr>
          <a:xfrm>
            <a:off x="2708453" y="3922776"/>
            <a:ext cx="4405579" cy="320040"/>
          </a:xfrm>
          <a:prstGeom prst="rect">
            <a:avLst/>
          </a:prstGeom>
          <a:solidFill>
            <a:srgbClr val="E7E6E6"/>
          </a:solidFill>
          <a:ln w="8890">
            <a:solidFill>
              <a:srgbClr val="A6A6A6"/>
            </a:solidFill>
            <a:prstDash val="solid"/>
          </a:ln>
        </p:spPr>
        <p:txBody>
          <a:bodyPr/>
          <a:lstStyle/>
          <a:p>
            <a:endParaRPr lang="ja-JP" altLang="en-US"/>
          </a:p>
        </p:txBody>
      </p:sp>
      <p:sp>
        <p:nvSpPr>
          <p:cNvPr id="24" name="Text 22"/>
          <p:cNvSpPr/>
          <p:nvPr/>
        </p:nvSpPr>
        <p:spPr>
          <a:xfrm>
            <a:off x="2781605" y="3959352"/>
            <a:ext cx="4259275" cy="246888"/>
          </a:xfrm>
          <a:prstGeom prst="rect">
            <a:avLst/>
          </a:prstGeom>
          <a:noFill/>
          <a:ln/>
        </p:spPr>
        <p:txBody>
          <a:bodyPr wrap="square" lIns="0" tIns="0" rIns="0" bIns="0" rtlCol="0" anchor="ctr">
            <a:normAutofit/>
          </a:bodyPr>
          <a:lstStyle/>
          <a:p>
            <a:pPr marL="0" indent="0">
              <a:buNone/>
            </a:pPr>
            <a:r>
              <a:rPr lang="en-US" sz="1020" b="1">
                <a:solidFill>
                  <a:srgbClr val="222222"/>
                </a:solidFill>
              </a:rPr>
              <a:t>必要な書類</a:t>
            </a:r>
            <a:endParaRPr lang="en-US" sz="1020"/>
          </a:p>
        </p:txBody>
      </p:sp>
      <p:sp>
        <p:nvSpPr>
          <p:cNvPr id="25" name="Shape 23"/>
          <p:cNvSpPr/>
          <p:nvPr/>
        </p:nvSpPr>
        <p:spPr>
          <a:xfrm>
            <a:off x="438912" y="4242816"/>
            <a:ext cx="2269541" cy="713232"/>
          </a:xfrm>
          <a:prstGeom prst="rect">
            <a:avLst/>
          </a:prstGeom>
          <a:solidFill>
            <a:srgbClr val="FFFFFF"/>
          </a:solidFill>
          <a:ln w="8890">
            <a:solidFill>
              <a:srgbClr val="A6A6A6"/>
            </a:solidFill>
            <a:prstDash val="solid"/>
          </a:ln>
        </p:spPr>
        <p:txBody>
          <a:bodyPr/>
          <a:lstStyle/>
          <a:p>
            <a:endParaRPr lang="ja-JP" altLang="en-US"/>
          </a:p>
        </p:txBody>
      </p:sp>
      <p:sp>
        <p:nvSpPr>
          <p:cNvPr id="26" name="Text 24"/>
          <p:cNvSpPr/>
          <p:nvPr/>
        </p:nvSpPr>
        <p:spPr>
          <a:xfrm>
            <a:off x="512064" y="4279392"/>
            <a:ext cx="2123237" cy="640080"/>
          </a:xfrm>
          <a:prstGeom prst="rect">
            <a:avLst/>
          </a:prstGeom>
          <a:noFill/>
          <a:ln/>
        </p:spPr>
        <p:txBody>
          <a:bodyPr wrap="square" lIns="0" tIns="0" rIns="0" bIns="0" rtlCol="0" anchor="ctr">
            <a:normAutofit/>
          </a:bodyPr>
          <a:lstStyle/>
          <a:p>
            <a:pPr marL="0" indent="0">
              <a:buNone/>
            </a:pPr>
            <a:r>
              <a:rPr lang="en-US" sz="935">
                <a:solidFill>
                  <a:srgbClr val="222222"/>
                </a:solidFill>
              </a:rPr>
              <a:t>1　代理人が申請する場合</a:t>
            </a:r>
            <a:endParaRPr lang="en-US" sz="935"/>
          </a:p>
        </p:txBody>
      </p:sp>
      <p:sp>
        <p:nvSpPr>
          <p:cNvPr id="27" name="Shape 25"/>
          <p:cNvSpPr/>
          <p:nvPr/>
        </p:nvSpPr>
        <p:spPr>
          <a:xfrm>
            <a:off x="2708453" y="4242816"/>
            <a:ext cx="4405579" cy="713232"/>
          </a:xfrm>
          <a:prstGeom prst="rect">
            <a:avLst/>
          </a:prstGeom>
          <a:solidFill>
            <a:srgbClr val="FFFFFF"/>
          </a:solidFill>
          <a:ln w="8890">
            <a:solidFill>
              <a:srgbClr val="A6A6A6"/>
            </a:solidFill>
            <a:prstDash val="solid"/>
          </a:ln>
        </p:spPr>
        <p:txBody>
          <a:bodyPr/>
          <a:lstStyle/>
          <a:p>
            <a:endParaRPr lang="ja-JP" altLang="en-US"/>
          </a:p>
        </p:txBody>
      </p:sp>
      <p:sp>
        <p:nvSpPr>
          <p:cNvPr id="28" name="Text 26"/>
          <p:cNvSpPr/>
          <p:nvPr/>
        </p:nvSpPr>
        <p:spPr>
          <a:xfrm>
            <a:off x="2781605" y="4279392"/>
            <a:ext cx="4259275" cy="640080"/>
          </a:xfrm>
          <a:prstGeom prst="rect">
            <a:avLst/>
          </a:prstGeom>
          <a:noFill/>
          <a:ln/>
        </p:spPr>
        <p:txBody>
          <a:bodyPr wrap="square" lIns="0" tIns="0" rIns="0" bIns="0" rtlCol="0" anchor="ctr">
            <a:normAutofit/>
          </a:bodyPr>
          <a:lstStyle/>
          <a:p>
            <a:pPr marL="0" indent="0">
              <a:buNone/>
            </a:pPr>
            <a:r>
              <a:rPr lang="en-US" sz="935">
                <a:solidFill>
                  <a:srgbClr val="222222"/>
                </a:solidFill>
              </a:rPr>
              <a:t>ア　委任状（様式第2号）</a:t>
            </a:r>
            <a:endParaRPr lang="en-US" sz="935"/>
          </a:p>
          <a:p>
            <a:pPr marL="0" indent="0">
              <a:buNone/>
            </a:pPr>
            <a:r>
              <a:rPr lang="en-US" sz="935">
                <a:solidFill>
                  <a:srgbClr val="222222"/>
                </a:solidFill>
              </a:rPr>
              <a:t>イ　</a:t>
            </a:r>
            <a:r>
              <a:rPr lang="en-US" sz="935" err="1">
                <a:solidFill>
                  <a:srgbClr val="222222"/>
                </a:solidFill>
              </a:rPr>
              <a:t>代理人の本人確認ができる書類</a:t>
            </a:r>
            <a:endParaRPr lang="en-US" sz="935"/>
          </a:p>
        </p:txBody>
      </p:sp>
      <p:sp>
        <p:nvSpPr>
          <p:cNvPr id="29" name="Shape 27"/>
          <p:cNvSpPr/>
          <p:nvPr/>
        </p:nvSpPr>
        <p:spPr>
          <a:xfrm>
            <a:off x="438912" y="4956048"/>
            <a:ext cx="2269541" cy="868680"/>
          </a:xfrm>
          <a:prstGeom prst="rect">
            <a:avLst/>
          </a:prstGeom>
          <a:solidFill>
            <a:srgbClr val="FFFFFF"/>
          </a:solidFill>
          <a:ln w="8890">
            <a:solidFill>
              <a:srgbClr val="A6A6A6"/>
            </a:solidFill>
            <a:prstDash val="solid"/>
          </a:ln>
        </p:spPr>
        <p:txBody>
          <a:bodyPr/>
          <a:lstStyle/>
          <a:p>
            <a:endParaRPr lang="ja-JP" altLang="en-US"/>
          </a:p>
        </p:txBody>
      </p:sp>
      <p:sp>
        <p:nvSpPr>
          <p:cNvPr id="30" name="Text 28"/>
          <p:cNvSpPr/>
          <p:nvPr/>
        </p:nvSpPr>
        <p:spPr>
          <a:xfrm>
            <a:off x="512064" y="4992624"/>
            <a:ext cx="2123237" cy="795528"/>
          </a:xfrm>
          <a:prstGeom prst="rect">
            <a:avLst/>
          </a:prstGeom>
          <a:noFill/>
          <a:ln/>
        </p:spPr>
        <p:txBody>
          <a:bodyPr wrap="square" lIns="0" tIns="0" rIns="0" bIns="0" rtlCol="0" anchor="ctr">
            <a:normAutofit/>
          </a:bodyPr>
          <a:lstStyle/>
          <a:p>
            <a:pPr marL="0" indent="0">
              <a:buNone/>
            </a:pPr>
            <a:r>
              <a:rPr lang="en-US" sz="935">
                <a:solidFill>
                  <a:srgbClr val="222222"/>
                </a:solidFill>
              </a:rPr>
              <a:t>2　損壊家屋等が共有である場合</a:t>
            </a:r>
            <a:endParaRPr lang="en-US" sz="935"/>
          </a:p>
        </p:txBody>
      </p:sp>
      <p:sp>
        <p:nvSpPr>
          <p:cNvPr id="31" name="Shape 29"/>
          <p:cNvSpPr/>
          <p:nvPr/>
        </p:nvSpPr>
        <p:spPr>
          <a:xfrm>
            <a:off x="2708453" y="4956048"/>
            <a:ext cx="4405579" cy="868680"/>
          </a:xfrm>
          <a:prstGeom prst="rect">
            <a:avLst/>
          </a:prstGeom>
          <a:solidFill>
            <a:srgbClr val="FFFFFF"/>
          </a:solidFill>
          <a:ln w="8890">
            <a:solidFill>
              <a:srgbClr val="A6A6A6"/>
            </a:solidFill>
            <a:prstDash val="solid"/>
          </a:ln>
        </p:spPr>
        <p:txBody>
          <a:bodyPr/>
          <a:lstStyle/>
          <a:p>
            <a:endParaRPr lang="ja-JP" altLang="en-US"/>
          </a:p>
        </p:txBody>
      </p:sp>
      <p:sp>
        <p:nvSpPr>
          <p:cNvPr id="32" name="Text 30"/>
          <p:cNvSpPr/>
          <p:nvPr/>
        </p:nvSpPr>
        <p:spPr>
          <a:xfrm>
            <a:off x="2781605" y="4992624"/>
            <a:ext cx="4259275" cy="795528"/>
          </a:xfrm>
          <a:prstGeom prst="rect">
            <a:avLst/>
          </a:prstGeom>
          <a:noFill/>
          <a:ln/>
        </p:spPr>
        <p:txBody>
          <a:bodyPr wrap="square" lIns="0" tIns="0" rIns="0" bIns="0" rtlCol="0" anchor="ctr">
            <a:normAutofit/>
          </a:bodyPr>
          <a:lstStyle/>
          <a:p>
            <a:pPr marL="0" indent="0">
              <a:buNone/>
            </a:pPr>
            <a:r>
              <a:rPr lang="en-US" sz="935" err="1">
                <a:solidFill>
                  <a:srgbClr val="222222"/>
                </a:solidFill>
              </a:rPr>
              <a:t>申請者を除く共有者全員について</a:t>
            </a:r>
            <a:endParaRPr lang="en-US" sz="935"/>
          </a:p>
          <a:p>
            <a:pPr marL="0" indent="0">
              <a:buNone/>
            </a:pPr>
            <a:r>
              <a:rPr lang="en-US" sz="935">
                <a:solidFill>
                  <a:srgbClr val="222222"/>
                </a:solidFill>
              </a:rPr>
              <a:t>ア　公費解体・撤去に関する同意書（様式第3号）</a:t>
            </a:r>
            <a:endParaRPr lang="en-US" sz="935"/>
          </a:p>
          <a:p>
            <a:pPr marL="0" indent="0">
              <a:buNone/>
            </a:pPr>
            <a:r>
              <a:rPr lang="en-US" sz="935">
                <a:solidFill>
                  <a:srgbClr val="222222"/>
                </a:solidFill>
              </a:rPr>
              <a:t>イ　</a:t>
            </a:r>
            <a:r>
              <a:rPr lang="en-US" sz="935" err="1">
                <a:solidFill>
                  <a:srgbClr val="222222"/>
                </a:solidFill>
              </a:rPr>
              <a:t>同意者の本人確認ができる書類</a:t>
            </a:r>
            <a:endParaRPr lang="en-US" sz="935"/>
          </a:p>
        </p:txBody>
      </p:sp>
      <p:sp>
        <p:nvSpPr>
          <p:cNvPr id="33" name="Shape 31"/>
          <p:cNvSpPr/>
          <p:nvPr/>
        </p:nvSpPr>
        <p:spPr>
          <a:xfrm>
            <a:off x="438912" y="5824728"/>
            <a:ext cx="2269541" cy="658368"/>
          </a:xfrm>
          <a:prstGeom prst="rect">
            <a:avLst/>
          </a:prstGeom>
          <a:solidFill>
            <a:srgbClr val="FFFFFF"/>
          </a:solidFill>
          <a:ln w="8890">
            <a:solidFill>
              <a:srgbClr val="A6A6A6"/>
            </a:solidFill>
            <a:prstDash val="solid"/>
          </a:ln>
        </p:spPr>
        <p:txBody>
          <a:bodyPr/>
          <a:lstStyle/>
          <a:p>
            <a:endParaRPr lang="ja-JP" altLang="en-US"/>
          </a:p>
        </p:txBody>
      </p:sp>
      <p:sp>
        <p:nvSpPr>
          <p:cNvPr id="34" name="Text 32"/>
          <p:cNvSpPr/>
          <p:nvPr/>
        </p:nvSpPr>
        <p:spPr>
          <a:xfrm>
            <a:off x="512064" y="5861304"/>
            <a:ext cx="2123237" cy="585216"/>
          </a:xfrm>
          <a:prstGeom prst="rect">
            <a:avLst/>
          </a:prstGeom>
          <a:noFill/>
          <a:ln/>
        </p:spPr>
        <p:txBody>
          <a:bodyPr wrap="square" lIns="0" tIns="0" rIns="0" bIns="0" rtlCol="0" anchor="ctr">
            <a:normAutofit/>
          </a:bodyPr>
          <a:lstStyle/>
          <a:p>
            <a:pPr marL="0" indent="0">
              <a:buNone/>
            </a:pPr>
            <a:r>
              <a:rPr lang="en-US" sz="935">
                <a:solidFill>
                  <a:srgbClr val="222222"/>
                </a:solidFill>
              </a:rPr>
              <a:t>3　賃貸物件の所有者が申請する場合</a:t>
            </a:r>
            <a:endParaRPr lang="en-US" sz="935"/>
          </a:p>
        </p:txBody>
      </p:sp>
      <p:sp>
        <p:nvSpPr>
          <p:cNvPr id="35" name="Shape 33"/>
          <p:cNvSpPr/>
          <p:nvPr/>
        </p:nvSpPr>
        <p:spPr>
          <a:xfrm>
            <a:off x="2708453" y="5824728"/>
            <a:ext cx="4405579" cy="658368"/>
          </a:xfrm>
          <a:prstGeom prst="rect">
            <a:avLst/>
          </a:prstGeom>
          <a:solidFill>
            <a:srgbClr val="FFFFFF"/>
          </a:solidFill>
          <a:ln w="8890">
            <a:solidFill>
              <a:srgbClr val="A6A6A6"/>
            </a:solidFill>
            <a:prstDash val="solid"/>
          </a:ln>
        </p:spPr>
        <p:txBody>
          <a:bodyPr/>
          <a:lstStyle/>
          <a:p>
            <a:endParaRPr lang="ja-JP" altLang="en-US"/>
          </a:p>
        </p:txBody>
      </p:sp>
      <p:sp>
        <p:nvSpPr>
          <p:cNvPr id="36" name="Text 34"/>
          <p:cNvSpPr/>
          <p:nvPr/>
        </p:nvSpPr>
        <p:spPr>
          <a:xfrm>
            <a:off x="2781605" y="5861304"/>
            <a:ext cx="4259275" cy="585216"/>
          </a:xfrm>
          <a:prstGeom prst="rect">
            <a:avLst/>
          </a:prstGeom>
          <a:noFill/>
          <a:ln/>
        </p:spPr>
        <p:txBody>
          <a:bodyPr wrap="square" lIns="0" tIns="0" rIns="0" bIns="0" rtlCol="0" anchor="ctr">
            <a:normAutofit/>
          </a:bodyPr>
          <a:lstStyle/>
          <a:p>
            <a:pPr marL="0" indent="0">
              <a:buNone/>
            </a:pPr>
            <a:r>
              <a:rPr lang="en-US" sz="935">
                <a:solidFill>
                  <a:srgbClr val="222222"/>
                </a:solidFill>
              </a:rPr>
              <a:t>賃借人全員の公費解体・撤去に関する同意書（様式第4号）</a:t>
            </a:r>
            <a:endParaRPr lang="en-US" sz="935"/>
          </a:p>
        </p:txBody>
      </p:sp>
      <p:sp>
        <p:nvSpPr>
          <p:cNvPr id="37" name="Shape 35"/>
          <p:cNvSpPr/>
          <p:nvPr/>
        </p:nvSpPr>
        <p:spPr>
          <a:xfrm>
            <a:off x="438912" y="6647688"/>
            <a:ext cx="6675120" cy="347472"/>
          </a:xfrm>
          <a:prstGeom prst="rect">
            <a:avLst/>
          </a:prstGeom>
          <a:solidFill>
            <a:srgbClr val="1F4E79"/>
          </a:solidFill>
          <a:ln w="12700">
            <a:solidFill>
              <a:srgbClr val="1F4E79"/>
            </a:solidFill>
            <a:prstDash val="solid"/>
          </a:ln>
        </p:spPr>
        <p:txBody>
          <a:bodyPr/>
          <a:lstStyle/>
          <a:p>
            <a:endParaRPr lang="ja-JP" altLang="en-US"/>
          </a:p>
        </p:txBody>
      </p:sp>
      <p:sp>
        <p:nvSpPr>
          <p:cNvPr id="38" name="Text 36"/>
          <p:cNvSpPr/>
          <p:nvPr/>
        </p:nvSpPr>
        <p:spPr>
          <a:xfrm>
            <a:off x="566928" y="6702552"/>
            <a:ext cx="6400800" cy="228600"/>
          </a:xfrm>
          <a:prstGeom prst="rect">
            <a:avLst/>
          </a:prstGeom>
          <a:noFill/>
          <a:ln/>
        </p:spPr>
        <p:txBody>
          <a:bodyPr wrap="square" lIns="0" tIns="0" rIns="0" bIns="0" rtlCol="0" anchor="ctr"/>
          <a:lstStyle/>
          <a:p>
            <a:pPr marL="0" indent="0">
              <a:buNone/>
            </a:pPr>
            <a:r>
              <a:rPr lang="en-US" sz="1300" b="1">
                <a:solidFill>
                  <a:srgbClr val="FFFFFF"/>
                </a:solidFill>
              </a:rPr>
              <a:t>申請者に一律の提出を求めない資料</a:t>
            </a:r>
            <a:endParaRPr lang="en-US" sz="1300"/>
          </a:p>
        </p:txBody>
      </p:sp>
      <p:sp>
        <p:nvSpPr>
          <p:cNvPr id="39" name="Shape 37"/>
          <p:cNvSpPr/>
          <p:nvPr/>
        </p:nvSpPr>
        <p:spPr>
          <a:xfrm>
            <a:off x="438912" y="7068312"/>
            <a:ext cx="2336292" cy="320040"/>
          </a:xfrm>
          <a:prstGeom prst="rect">
            <a:avLst/>
          </a:prstGeom>
          <a:solidFill>
            <a:srgbClr val="E7E6E6"/>
          </a:solidFill>
          <a:ln w="8890">
            <a:solidFill>
              <a:srgbClr val="A6A6A6"/>
            </a:solidFill>
            <a:prstDash val="solid"/>
          </a:ln>
        </p:spPr>
        <p:txBody>
          <a:bodyPr/>
          <a:lstStyle/>
          <a:p>
            <a:endParaRPr lang="ja-JP" altLang="en-US"/>
          </a:p>
        </p:txBody>
      </p:sp>
      <p:sp>
        <p:nvSpPr>
          <p:cNvPr id="40" name="Text 38"/>
          <p:cNvSpPr/>
          <p:nvPr/>
        </p:nvSpPr>
        <p:spPr>
          <a:xfrm>
            <a:off x="512064" y="7104888"/>
            <a:ext cx="2189988" cy="246888"/>
          </a:xfrm>
          <a:prstGeom prst="rect">
            <a:avLst/>
          </a:prstGeom>
          <a:noFill/>
          <a:ln/>
        </p:spPr>
        <p:txBody>
          <a:bodyPr wrap="square" lIns="0" tIns="0" rIns="0" bIns="0" rtlCol="0" anchor="ctr">
            <a:normAutofit/>
          </a:bodyPr>
          <a:lstStyle/>
          <a:p>
            <a:pPr marL="0" indent="0">
              <a:buNone/>
            </a:pPr>
            <a:r>
              <a:rPr lang="en-US" sz="1020" b="1">
                <a:solidFill>
                  <a:srgbClr val="222222"/>
                </a:solidFill>
              </a:rPr>
              <a:t>書類・資料</a:t>
            </a:r>
            <a:endParaRPr lang="en-US" sz="1020"/>
          </a:p>
        </p:txBody>
      </p:sp>
      <p:sp>
        <p:nvSpPr>
          <p:cNvPr id="41" name="Shape 39"/>
          <p:cNvSpPr/>
          <p:nvPr/>
        </p:nvSpPr>
        <p:spPr>
          <a:xfrm>
            <a:off x="2775204" y="7068312"/>
            <a:ext cx="4338828" cy="320040"/>
          </a:xfrm>
          <a:prstGeom prst="rect">
            <a:avLst/>
          </a:prstGeom>
          <a:solidFill>
            <a:srgbClr val="E7E6E6"/>
          </a:solidFill>
          <a:ln w="8890">
            <a:solidFill>
              <a:srgbClr val="A6A6A6"/>
            </a:solidFill>
            <a:prstDash val="solid"/>
          </a:ln>
        </p:spPr>
        <p:txBody>
          <a:bodyPr/>
          <a:lstStyle/>
          <a:p>
            <a:endParaRPr lang="ja-JP" altLang="en-US"/>
          </a:p>
        </p:txBody>
      </p:sp>
      <p:sp>
        <p:nvSpPr>
          <p:cNvPr id="42" name="Text 40"/>
          <p:cNvSpPr/>
          <p:nvPr/>
        </p:nvSpPr>
        <p:spPr>
          <a:xfrm>
            <a:off x="2848356" y="7104888"/>
            <a:ext cx="4192524" cy="246888"/>
          </a:xfrm>
          <a:prstGeom prst="rect">
            <a:avLst/>
          </a:prstGeom>
          <a:noFill/>
          <a:ln/>
        </p:spPr>
        <p:txBody>
          <a:bodyPr wrap="square" lIns="0" tIns="0" rIns="0" bIns="0" rtlCol="0" anchor="ctr">
            <a:normAutofit/>
          </a:bodyPr>
          <a:lstStyle/>
          <a:p>
            <a:pPr marL="0" indent="0">
              <a:buNone/>
            </a:pPr>
            <a:r>
              <a:rPr lang="en-US" sz="1020" b="1">
                <a:solidFill>
                  <a:srgbClr val="222222"/>
                </a:solidFill>
              </a:rPr>
              <a:t>最新マニュアル上の取扱い</a:t>
            </a:r>
            <a:endParaRPr lang="en-US" sz="1020"/>
          </a:p>
        </p:txBody>
      </p:sp>
      <p:sp>
        <p:nvSpPr>
          <p:cNvPr id="43" name="Shape 41"/>
          <p:cNvSpPr/>
          <p:nvPr/>
        </p:nvSpPr>
        <p:spPr>
          <a:xfrm>
            <a:off x="438912" y="7388352"/>
            <a:ext cx="2336292" cy="640080"/>
          </a:xfrm>
          <a:prstGeom prst="rect">
            <a:avLst/>
          </a:prstGeom>
          <a:solidFill>
            <a:srgbClr val="FFFFFF"/>
          </a:solidFill>
          <a:ln w="8890">
            <a:solidFill>
              <a:srgbClr val="A6A6A6"/>
            </a:solidFill>
            <a:prstDash val="solid"/>
          </a:ln>
        </p:spPr>
        <p:txBody>
          <a:bodyPr/>
          <a:lstStyle/>
          <a:p>
            <a:endParaRPr lang="ja-JP" altLang="en-US"/>
          </a:p>
        </p:txBody>
      </p:sp>
      <p:sp>
        <p:nvSpPr>
          <p:cNvPr id="44" name="Text 42"/>
          <p:cNvSpPr/>
          <p:nvPr/>
        </p:nvSpPr>
        <p:spPr>
          <a:xfrm>
            <a:off x="512063" y="7424928"/>
            <a:ext cx="2269541" cy="566928"/>
          </a:xfrm>
          <a:prstGeom prst="rect">
            <a:avLst/>
          </a:prstGeom>
          <a:noFill/>
          <a:ln/>
        </p:spPr>
        <p:txBody>
          <a:bodyPr wrap="square" lIns="0" tIns="0" rIns="0" bIns="0" rtlCol="0" anchor="ctr">
            <a:normAutofit/>
          </a:bodyPr>
          <a:lstStyle/>
          <a:p>
            <a:pPr marL="0" indent="0" algn="just">
              <a:buNone/>
            </a:pPr>
            <a:r>
              <a:rPr lang="en-US" sz="935" spc="-30" err="1">
                <a:solidFill>
                  <a:srgbClr val="222222"/>
                </a:solidFill>
              </a:rPr>
              <a:t>罹災証明書・被災証明書、登記事項証明書</a:t>
            </a:r>
            <a:endParaRPr lang="en-US" sz="935" spc="-30"/>
          </a:p>
        </p:txBody>
      </p:sp>
      <p:sp>
        <p:nvSpPr>
          <p:cNvPr id="45" name="Shape 43"/>
          <p:cNvSpPr/>
          <p:nvPr/>
        </p:nvSpPr>
        <p:spPr>
          <a:xfrm>
            <a:off x="2775204" y="7388352"/>
            <a:ext cx="4338828" cy="640080"/>
          </a:xfrm>
          <a:prstGeom prst="rect">
            <a:avLst/>
          </a:prstGeom>
          <a:solidFill>
            <a:srgbClr val="FFFFFF"/>
          </a:solidFill>
          <a:ln w="8890">
            <a:solidFill>
              <a:srgbClr val="A6A6A6"/>
            </a:solidFill>
            <a:prstDash val="solid"/>
          </a:ln>
        </p:spPr>
        <p:txBody>
          <a:bodyPr/>
          <a:lstStyle/>
          <a:p>
            <a:endParaRPr lang="ja-JP" altLang="en-US"/>
          </a:p>
        </p:txBody>
      </p:sp>
      <p:sp>
        <p:nvSpPr>
          <p:cNvPr id="46" name="Text 44"/>
          <p:cNvSpPr/>
          <p:nvPr/>
        </p:nvSpPr>
        <p:spPr>
          <a:xfrm>
            <a:off x="2848356" y="7424928"/>
            <a:ext cx="4192524" cy="566928"/>
          </a:xfrm>
          <a:prstGeom prst="rect">
            <a:avLst/>
          </a:prstGeom>
          <a:noFill/>
          <a:ln/>
        </p:spPr>
        <p:txBody>
          <a:bodyPr wrap="square" lIns="0" tIns="0" rIns="0" bIns="0" rtlCol="0" anchor="ctr">
            <a:normAutofit/>
          </a:bodyPr>
          <a:lstStyle/>
          <a:p>
            <a:pPr marL="0" indent="0">
              <a:buNone/>
            </a:pPr>
            <a:r>
              <a:rPr lang="en-US" sz="935">
                <a:solidFill>
                  <a:srgbClr val="222222"/>
                </a:solidFill>
              </a:rPr>
              <a:t>市町村内又は登記情報連携等で確認できる場合は、申請者からの添付を求めないことが望ましいとされています。</a:t>
            </a:r>
            <a:endParaRPr lang="en-US" sz="935"/>
          </a:p>
        </p:txBody>
      </p:sp>
      <p:sp>
        <p:nvSpPr>
          <p:cNvPr id="47" name="Shape 45"/>
          <p:cNvSpPr/>
          <p:nvPr/>
        </p:nvSpPr>
        <p:spPr>
          <a:xfrm>
            <a:off x="438912" y="8028432"/>
            <a:ext cx="2336292" cy="640080"/>
          </a:xfrm>
          <a:prstGeom prst="rect">
            <a:avLst/>
          </a:prstGeom>
          <a:solidFill>
            <a:srgbClr val="FFFFFF"/>
          </a:solidFill>
          <a:ln w="8890">
            <a:solidFill>
              <a:srgbClr val="A6A6A6"/>
            </a:solidFill>
            <a:prstDash val="solid"/>
          </a:ln>
        </p:spPr>
        <p:txBody>
          <a:bodyPr/>
          <a:lstStyle/>
          <a:p>
            <a:endParaRPr lang="ja-JP" altLang="en-US"/>
          </a:p>
        </p:txBody>
      </p:sp>
      <p:sp>
        <p:nvSpPr>
          <p:cNvPr id="48" name="Text 46"/>
          <p:cNvSpPr/>
          <p:nvPr/>
        </p:nvSpPr>
        <p:spPr>
          <a:xfrm>
            <a:off x="512064" y="8065008"/>
            <a:ext cx="2189988" cy="566928"/>
          </a:xfrm>
          <a:prstGeom prst="rect">
            <a:avLst/>
          </a:prstGeom>
          <a:noFill/>
          <a:ln/>
        </p:spPr>
        <p:txBody>
          <a:bodyPr wrap="square" lIns="0" tIns="0" rIns="0" bIns="0" rtlCol="0" anchor="ctr">
            <a:normAutofit/>
          </a:bodyPr>
          <a:lstStyle/>
          <a:p>
            <a:pPr marL="0" indent="0">
              <a:buNone/>
            </a:pPr>
            <a:r>
              <a:rPr lang="en-US" sz="935">
                <a:solidFill>
                  <a:srgbClr val="222222"/>
                </a:solidFill>
              </a:rPr>
              <a:t>建物配置図・被災状況写真</a:t>
            </a:r>
            <a:endParaRPr lang="en-US" sz="935"/>
          </a:p>
        </p:txBody>
      </p:sp>
      <p:sp>
        <p:nvSpPr>
          <p:cNvPr id="49" name="Shape 47"/>
          <p:cNvSpPr/>
          <p:nvPr/>
        </p:nvSpPr>
        <p:spPr>
          <a:xfrm>
            <a:off x="2775204" y="8028432"/>
            <a:ext cx="4338828" cy="640080"/>
          </a:xfrm>
          <a:prstGeom prst="rect">
            <a:avLst/>
          </a:prstGeom>
          <a:solidFill>
            <a:srgbClr val="FFFFFF"/>
          </a:solidFill>
          <a:ln w="8890">
            <a:solidFill>
              <a:srgbClr val="A6A6A6"/>
            </a:solidFill>
            <a:prstDash val="solid"/>
          </a:ln>
        </p:spPr>
        <p:txBody>
          <a:bodyPr/>
          <a:lstStyle/>
          <a:p>
            <a:endParaRPr lang="ja-JP" altLang="en-US"/>
          </a:p>
        </p:txBody>
      </p:sp>
      <p:sp>
        <p:nvSpPr>
          <p:cNvPr id="50" name="Text 48"/>
          <p:cNvSpPr/>
          <p:nvPr/>
        </p:nvSpPr>
        <p:spPr>
          <a:xfrm>
            <a:off x="2848356" y="8065008"/>
            <a:ext cx="4192524" cy="566928"/>
          </a:xfrm>
          <a:prstGeom prst="rect">
            <a:avLst/>
          </a:prstGeom>
          <a:noFill/>
          <a:ln/>
        </p:spPr>
        <p:txBody>
          <a:bodyPr wrap="square" lIns="0" tIns="0" rIns="0" bIns="0" rtlCol="0" anchor="ctr">
            <a:normAutofit/>
          </a:bodyPr>
          <a:lstStyle/>
          <a:p>
            <a:pPr marL="0" indent="0">
              <a:buNone/>
            </a:pPr>
            <a:r>
              <a:rPr lang="en-US" sz="935">
                <a:solidFill>
                  <a:srgbClr val="222222"/>
                </a:solidFill>
              </a:rPr>
              <a:t>申請時の添付は必須ではありません。原則として事前立会い等で市町村又は解体事業者が確認・記録します。</a:t>
            </a:r>
            <a:endParaRPr lang="en-US" sz="935"/>
          </a:p>
        </p:txBody>
      </p:sp>
      <p:sp>
        <p:nvSpPr>
          <p:cNvPr id="51" name="Shape 49"/>
          <p:cNvSpPr/>
          <p:nvPr/>
        </p:nvSpPr>
        <p:spPr>
          <a:xfrm>
            <a:off x="438912" y="8796528"/>
            <a:ext cx="6675120" cy="512064"/>
          </a:xfrm>
          <a:prstGeom prst="roundRect">
            <a:avLst>
              <a:gd name="adj" fmla="val 7143"/>
            </a:avLst>
          </a:prstGeom>
          <a:solidFill>
            <a:srgbClr val="FFF2CC"/>
          </a:solidFill>
          <a:ln w="12700">
            <a:solidFill>
              <a:srgbClr val="BF9000"/>
            </a:solidFill>
            <a:prstDash val="solid"/>
          </a:ln>
        </p:spPr>
        <p:txBody>
          <a:bodyPr/>
          <a:lstStyle/>
          <a:p>
            <a:endParaRPr lang="ja-JP" altLang="en-US"/>
          </a:p>
        </p:txBody>
      </p:sp>
      <p:sp>
        <p:nvSpPr>
          <p:cNvPr id="52" name="Text 50"/>
          <p:cNvSpPr/>
          <p:nvPr/>
        </p:nvSpPr>
        <p:spPr>
          <a:xfrm>
            <a:off x="457200" y="8899589"/>
            <a:ext cx="6675120" cy="310896"/>
          </a:xfrm>
          <a:prstGeom prst="rect">
            <a:avLst/>
          </a:prstGeom>
          <a:noFill/>
          <a:ln/>
        </p:spPr>
        <p:txBody>
          <a:bodyPr wrap="square" lIns="0" tIns="0" rIns="0" bIns="0" rtlCol="0" anchor="ctr">
            <a:normAutofit/>
          </a:bodyPr>
          <a:lstStyle/>
          <a:p>
            <a:pPr marL="0" indent="0">
              <a:buNone/>
            </a:pPr>
            <a:r>
              <a:rPr lang="en-US" sz="930" b="1" dirty="0">
                <a:solidFill>
                  <a:srgbClr val="222222"/>
                </a:solidFill>
              </a:rPr>
              <a:t>※ </a:t>
            </a:r>
            <a:r>
              <a:rPr lang="en-US" sz="930" b="1" dirty="0" err="1">
                <a:solidFill>
                  <a:srgbClr val="222222"/>
                </a:solidFill>
              </a:rPr>
              <a:t>書類を取得する前に市町村へご相談ください。市町村が保有・確認できる情報により、添付を省略できる場合があります</a:t>
            </a:r>
            <a:r>
              <a:rPr lang="en-US" sz="930" b="1" dirty="0">
                <a:solidFill>
                  <a:srgbClr val="222222"/>
                </a:solidFill>
              </a:rPr>
              <a:t>。</a:t>
            </a:r>
            <a:endParaRPr lang="en-US" sz="93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1" cy="1"/>
          <a:chOff x="0" y="0"/>
          <a:chExt cx="1" cy="1"/>
        </a:xfrm>
      </p:grpSpPr>
      <p:sp>
        <p:nvSpPr>
          <p:cNvPr id="2" name="Text 0"/>
          <p:cNvSpPr/>
          <p:nvPr/>
        </p:nvSpPr>
        <p:spPr>
          <a:xfrm>
            <a:off x="438912" y="667512"/>
            <a:ext cx="6675120" cy="384048"/>
          </a:xfrm>
          <a:prstGeom prst="rect">
            <a:avLst/>
          </a:prstGeom>
          <a:noFill/>
          <a:ln/>
        </p:spPr>
        <p:txBody>
          <a:bodyPr wrap="square" lIns="0" tIns="0" rIns="0" bIns="0" rtlCol="0" anchor="ctr"/>
          <a:lstStyle/>
          <a:p>
            <a:pPr marL="0" indent="0">
              <a:buNone/>
            </a:pPr>
            <a:r>
              <a:rPr lang="en-US" sz="2100" b="1" err="1">
                <a:solidFill>
                  <a:srgbClr val="222222"/>
                </a:solidFill>
              </a:rPr>
              <a:t>状況に応じて追加で必要な書類</a:t>
            </a:r>
            <a:endParaRPr lang="en-US" sz="2100"/>
          </a:p>
        </p:txBody>
      </p:sp>
      <p:sp>
        <p:nvSpPr>
          <p:cNvPr id="4" name="Shape 2"/>
          <p:cNvSpPr/>
          <p:nvPr/>
        </p:nvSpPr>
        <p:spPr>
          <a:xfrm>
            <a:off x="438912" y="1197864"/>
            <a:ext cx="6675120" cy="1"/>
          </a:xfrm>
          <a:prstGeom prst="line">
            <a:avLst/>
          </a:prstGeom>
          <a:noFill/>
          <a:ln w="25400">
            <a:solidFill>
              <a:srgbClr val="C00000"/>
            </a:solidFill>
            <a:prstDash val="solid"/>
          </a:ln>
        </p:spPr>
        <p:txBody>
          <a:bodyPr/>
          <a:lstStyle/>
          <a:p>
            <a:endParaRPr lang="ja-JP" altLang="en-US"/>
          </a:p>
        </p:txBody>
      </p:sp>
      <p:sp>
        <p:nvSpPr>
          <p:cNvPr id="5" name="Shape 3"/>
          <p:cNvSpPr/>
          <p:nvPr/>
        </p:nvSpPr>
        <p:spPr>
          <a:xfrm>
            <a:off x="438912" y="1371600"/>
            <a:ext cx="6675120" cy="347472"/>
          </a:xfrm>
          <a:prstGeom prst="rect">
            <a:avLst/>
          </a:prstGeom>
          <a:solidFill>
            <a:srgbClr val="C00000"/>
          </a:solidFill>
          <a:ln w="12700">
            <a:solidFill>
              <a:srgbClr val="C00000"/>
            </a:solidFill>
            <a:prstDash val="solid"/>
          </a:ln>
        </p:spPr>
        <p:txBody>
          <a:bodyPr/>
          <a:lstStyle/>
          <a:p>
            <a:endParaRPr lang="ja-JP" altLang="en-US"/>
          </a:p>
        </p:txBody>
      </p:sp>
      <p:sp>
        <p:nvSpPr>
          <p:cNvPr id="6" name="Text 4"/>
          <p:cNvSpPr/>
          <p:nvPr/>
        </p:nvSpPr>
        <p:spPr>
          <a:xfrm>
            <a:off x="566928" y="1426464"/>
            <a:ext cx="6400800" cy="228600"/>
          </a:xfrm>
          <a:prstGeom prst="rect">
            <a:avLst/>
          </a:prstGeom>
          <a:noFill/>
          <a:ln/>
        </p:spPr>
        <p:txBody>
          <a:bodyPr wrap="square" lIns="0" tIns="0" rIns="0" bIns="0" rtlCol="0" anchor="ctr"/>
          <a:lstStyle/>
          <a:p>
            <a:pPr marL="0" indent="0">
              <a:buNone/>
            </a:pPr>
            <a:r>
              <a:rPr lang="en-US" sz="1300" b="1">
                <a:solidFill>
                  <a:srgbClr val="FFFFFF"/>
                </a:solidFill>
              </a:rPr>
              <a:t>（2）条件に応じて必要な書類</a:t>
            </a:r>
            <a:endParaRPr lang="en-US" sz="1300"/>
          </a:p>
        </p:txBody>
      </p:sp>
      <p:sp>
        <p:nvSpPr>
          <p:cNvPr id="7" name="Shape 5"/>
          <p:cNvSpPr/>
          <p:nvPr/>
        </p:nvSpPr>
        <p:spPr>
          <a:xfrm>
            <a:off x="438912" y="1792224"/>
            <a:ext cx="2603297" cy="320040"/>
          </a:xfrm>
          <a:prstGeom prst="rect">
            <a:avLst/>
          </a:prstGeom>
          <a:solidFill>
            <a:srgbClr val="E7E6E6"/>
          </a:solidFill>
          <a:ln w="8890">
            <a:solidFill>
              <a:srgbClr val="A6A6A6"/>
            </a:solidFill>
            <a:prstDash val="solid"/>
          </a:ln>
        </p:spPr>
        <p:txBody>
          <a:bodyPr/>
          <a:lstStyle/>
          <a:p>
            <a:endParaRPr lang="ja-JP" altLang="en-US"/>
          </a:p>
        </p:txBody>
      </p:sp>
      <p:sp>
        <p:nvSpPr>
          <p:cNvPr id="8" name="Text 6"/>
          <p:cNvSpPr/>
          <p:nvPr/>
        </p:nvSpPr>
        <p:spPr>
          <a:xfrm>
            <a:off x="512064" y="1828800"/>
            <a:ext cx="2456993" cy="246888"/>
          </a:xfrm>
          <a:prstGeom prst="rect">
            <a:avLst/>
          </a:prstGeom>
          <a:noFill/>
          <a:ln/>
        </p:spPr>
        <p:txBody>
          <a:bodyPr wrap="square" lIns="0" tIns="0" rIns="0" bIns="0" rtlCol="0" anchor="ctr">
            <a:normAutofit/>
          </a:bodyPr>
          <a:lstStyle/>
          <a:p>
            <a:pPr marL="0" indent="0">
              <a:buNone/>
            </a:pPr>
            <a:r>
              <a:rPr lang="en-US" sz="1020" b="1">
                <a:solidFill>
                  <a:srgbClr val="222222"/>
                </a:solidFill>
              </a:rPr>
              <a:t>場合の区分</a:t>
            </a:r>
            <a:endParaRPr lang="en-US" sz="1020"/>
          </a:p>
        </p:txBody>
      </p:sp>
      <p:sp>
        <p:nvSpPr>
          <p:cNvPr id="9" name="Shape 7"/>
          <p:cNvSpPr/>
          <p:nvPr/>
        </p:nvSpPr>
        <p:spPr>
          <a:xfrm>
            <a:off x="3042209" y="1792224"/>
            <a:ext cx="4071823" cy="320040"/>
          </a:xfrm>
          <a:prstGeom prst="rect">
            <a:avLst/>
          </a:prstGeom>
          <a:solidFill>
            <a:srgbClr val="E7E6E6"/>
          </a:solidFill>
          <a:ln w="8890">
            <a:solidFill>
              <a:srgbClr val="A6A6A6"/>
            </a:solidFill>
            <a:prstDash val="solid"/>
          </a:ln>
        </p:spPr>
        <p:txBody>
          <a:bodyPr/>
          <a:lstStyle/>
          <a:p>
            <a:endParaRPr lang="ja-JP" altLang="en-US"/>
          </a:p>
        </p:txBody>
      </p:sp>
      <p:sp>
        <p:nvSpPr>
          <p:cNvPr id="10" name="Text 8"/>
          <p:cNvSpPr/>
          <p:nvPr/>
        </p:nvSpPr>
        <p:spPr>
          <a:xfrm>
            <a:off x="3115361" y="1828800"/>
            <a:ext cx="3925519" cy="246888"/>
          </a:xfrm>
          <a:prstGeom prst="rect">
            <a:avLst/>
          </a:prstGeom>
          <a:noFill/>
          <a:ln/>
        </p:spPr>
        <p:txBody>
          <a:bodyPr wrap="square" lIns="0" tIns="0" rIns="0" bIns="0" rtlCol="0" anchor="ctr">
            <a:normAutofit/>
          </a:bodyPr>
          <a:lstStyle/>
          <a:p>
            <a:pPr marL="0" indent="0">
              <a:buNone/>
            </a:pPr>
            <a:r>
              <a:rPr lang="en-US" sz="1020" b="1">
                <a:solidFill>
                  <a:srgbClr val="222222"/>
                </a:solidFill>
              </a:rPr>
              <a:t>必要な書類</a:t>
            </a:r>
            <a:endParaRPr lang="en-US" sz="1020"/>
          </a:p>
        </p:txBody>
      </p:sp>
      <p:sp>
        <p:nvSpPr>
          <p:cNvPr id="11" name="Shape 9"/>
          <p:cNvSpPr/>
          <p:nvPr/>
        </p:nvSpPr>
        <p:spPr>
          <a:xfrm>
            <a:off x="438912" y="2112264"/>
            <a:ext cx="2603297" cy="1005840"/>
          </a:xfrm>
          <a:prstGeom prst="rect">
            <a:avLst/>
          </a:prstGeom>
          <a:solidFill>
            <a:srgbClr val="FFFFFF"/>
          </a:solidFill>
          <a:ln w="8890">
            <a:solidFill>
              <a:srgbClr val="A6A6A6"/>
            </a:solidFill>
            <a:prstDash val="solid"/>
          </a:ln>
        </p:spPr>
        <p:txBody>
          <a:bodyPr/>
          <a:lstStyle/>
          <a:p>
            <a:endParaRPr lang="ja-JP" altLang="en-US"/>
          </a:p>
        </p:txBody>
      </p:sp>
      <p:sp>
        <p:nvSpPr>
          <p:cNvPr id="12" name="Text 10"/>
          <p:cNvSpPr/>
          <p:nvPr/>
        </p:nvSpPr>
        <p:spPr>
          <a:xfrm>
            <a:off x="512064" y="2148840"/>
            <a:ext cx="2456993" cy="932688"/>
          </a:xfrm>
          <a:prstGeom prst="rect">
            <a:avLst/>
          </a:prstGeom>
          <a:noFill/>
          <a:ln/>
        </p:spPr>
        <p:txBody>
          <a:bodyPr wrap="square" lIns="0" tIns="0" rIns="0" bIns="0" rtlCol="0" anchor="ctr">
            <a:normAutofit/>
          </a:bodyPr>
          <a:lstStyle/>
          <a:p>
            <a:pPr marL="0" indent="0">
              <a:buNone/>
            </a:pPr>
            <a:r>
              <a:rPr lang="en-US" sz="935">
                <a:solidFill>
                  <a:srgbClr val="222222"/>
                </a:solidFill>
              </a:rPr>
              <a:t>4　所有権について差押え、仮差押え、担保権又は処分禁止の登記がある損壊建築物の所有者が申請する場合</a:t>
            </a:r>
            <a:endParaRPr lang="en-US" sz="935"/>
          </a:p>
        </p:txBody>
      </p:sp>
      <p:sp>
        <p:nvSpPr>
          <p:cNvPr id="13" name="Shape 11"/>
          <p:cNvSpPr/>
          <p:nvPr/>
        </p:nvSpPr>
        <p:spPr>
          <a:xfrm>
            <a:off x="3042209" y="2112264"/>
            <a:ext cx="4071823" cy="1005840"/>
          </a:xfrm>
          <a:prstGeom prst="rect">
            <a:avLst/>
          </a:prstGeom>
          <a:solidFill>
            <a:srgbClr val="FFFFFF"/>
          </a:solidFill>
          <a:ln w="8890">
            <a:solidFill>
              <a:srgbClr val="A6A6A6"/>
            </a:solidFill>
            <a:prstDash val="solid"/>
          </a:ln>
        </p:spPr>
        <p:txBody>
          <a:bodyPr/>
          <a:lstStyle/>
          <a:p>
            <a:endParaRPr lang="ja-JP" altLang="en-US"/>
          </a:p>
        </p:txBody>
      </p:sp>
      <p:sp>
        <p:nvSpPr>
          <p:cNvPr id="14" name="Text 12"/>
          <p:cNvSpPr/>
          <p:nvPr/>
        </p:nvSpPr>
        <p:spPr>
          <a:xfrm>
            <a:off x="3115361" y="2148840"/>
            <a:ext cx="3925519" cy="932688"/>
          </a:xfrm>
          <a:prstGeom prst="rect">
            <a:avLst/>
          </a:prstGeom>
          <a:noFill/>
          <a:ln/>
        </p:spPr>
        <p:txBody>
          <a:bodyPr wrap="square" lIns="0" tIns="0" rIns="0" bIns="0" rtlCol="0" anchor="ctr">
            <a:normAutofit/>
          </a:bodyPr>
          <a:lstStyle/>
          <a:p>
            <a:pPr marL="0" indent="0">
              <a:buNone/>
            </a:pPr>
            <a:r>
              <a:rPr lang="en-US" sz="935">
                <a:solidFill>
                  <a:srgbClr val="222222"/>
                </a:solidFill>
              </a:rPr>
              <a:t>差押え、仮差押え、担保権又は処分禁止の登記に係る債権者全員の公費解体・撤去に関する同意書（様式第5号）</a:t>
            </a:r>
            <a:endParaRPr lang="en-US" sz="935"/>
          </a:p>
        </p:txBody>
      </p:sp>
      <p:sp>
        <p:nvSpPr>
          <p:cNvPr id="15" name="Shape 13"/>
          <p:cNvSpPr/>
          <p:nvPr/>
        </p:nvSpPr>
        <p:spPr>
          <a:xfrm>
            <a:off x="438912" y="3118104"/>
            <a:ext cx="2603297" cy="1078992"/>
          </a:xfrm>
          <a:prstGeom prst="rect">
            <a:avLst/>
          </a:prstGeom>
          <a:solidFill>
            <a:srgbClr val="FFFFFF"/>
          </a:solidFill>
          <a:ln w="8890">
            <a:solidFill>
              <a:srgbClr val="A6A6A6"/>
            </a:solidFill>
            <a:prstDash val="solid"/>
          </a:ln>
        </p:spPr>
        <p:txBody>
          <a:bodyPr/>
          <a:lstStyle/>
          <a:p>
            <a:endParaRPr lang="ja-JP" altLang="en-US"/>
          </a:p>
        </p:txBody>
      </p:sp>
      <p:sp>
        <p:nvSpPr>
          <p:cNvPr id="16" name="Text 14"/>
          <p:cNvSpPr/>
          <p:nvPr/>
        </p:nvSpPr>
        <p:spPr>
          <a:xfrm>
            <a:off x="512064" y="3154680"/>
            <a:ext cx="2456993" cy="1005840"/>
          </a:xfrm>
          <a:prstGeom prst="rect">
            <a:avLst/>
          </a:prstGeom>
          <a:noFill/>
          <a:ln/>
        </p:spPr>
        <p:txBody>
          <a:bodyPr wrap="square" lIns="0" tIns="0" rIns="0" bIns="0" rtlCol="0" anchor="ctr">
            <a:normAutofit/>
          </a:bodyPr>
          <a:lstStyle/>
          <a:p>
            <a:pPr marL="0" indent="0">
              <a:buNone/>
            </a:pPr>
            <a:r>
              <a:rPr lang="en-US" sz="935">
                <a:solidFill>
                  <a:srgbClr val="222222"/>
                </a:solidFill>
              </a:rPr>
              <a:t>5　所有者が死亡しており、損壊建築物を相続する相続人が申請する場合</a:t>
            </a:r>
            <a:endParaRPr lang="en-US" sz="935"/>
          </a:p>
        </p:txBody>
      </p:sp>
      <p:sp>
        <p:nvSpPr>
          <p:cNvPr id="17" name="Shape 15"/>
          <p:cNvSpPr/>
          <p:nvPr/>
        </p:nvSpPr>
        <p:spPr>
          <a:xfrm>
            <a:off x="3042209" y="3118104"/>
            <a:ext cx="4071823" cy="1078992"/>
          </a:xfrm>
          <a:prstGeom prst="rect">
            <a:avLst/>
          </a:prstGeom>
          <a:solidFill>
            <a:srgbClr val="FFFFFF"/>
          </a:solidFill>
          <a:ln w="8890">
            <a:solidFill>
              <a:srgbClr val="A6A6A6"/>
            </a:solidFill>
            <a:prstDash val="solid"/>
          </a:ln>
        </p:spPr>
        <p:txBody>
          <a:bodyPr/>
          <a:lstStyle/>
          <a:p>
            <a:endParaRPr lang="ja-JP" altLang="en-US"/>
          </a:p>
        </p:txBody>
      </p:sp>
      <p:sp>
        <p:nvSpPr>
          <p:cNvPr id="18" name="Text 16"/>
          <p:cNvSpPr/>
          <p:nvPr/>
        </p:nvSpPr>
        <p:spPr>
          <a:xfrm>
            <a:off x="3115361" y="3154680"/>
            <a:ext cx="3925519" cy="1005840"/>
          </a:xfrm>
          <a:prstGeom prst="rect">
            <a:avLst/>
          </a:prstGeom>
          <a:noFill/>
          <a:ln/>
        </p:spPr>
        <p:txBody>
          <a:bodyPr wrap="square" lIns="0" tIns="0" rIns="0" bIns="0" rtlCol="0" anchor="ctr">
            <a:normAutofit/>
          </a:bodyPr>
          <a:lstStyle/>
          <a:p>
            <a:pPr marL="0" indent="0">
              <a:buNone/>
            </a:pPr>
            <a:r>
              <a:rPr lang="en-US" sz="935">
                <a:solidFill>
                  <a:srgbClr val="222222"/>
                </a:solidFill>
              </a:rPr>
              <a:t>ア　所有者の死亡を証する書類</a:t>
            </a:r>
            <a:endParaRPr lang="en-US" sz="935"/>
          </a:p>
          <a:p>
            <a:pPr marL="93663" indent="-93663">
              <a:buNone/>
            </a:pPr>
            <a:r>
              <a:rPr lang="en-US" sz="935">
                <a:solidFill>
                  <a:srgbClr val="222222"/>
                </a:solidFill>
              </a:rPr>
              <a:t>イ　相続人全員（申請者を除く）の登録印が押印された遺産分割協議書の写し</a:t>
            </a:r>
            <a:endParaRPr lang="en-US" sz="935"/>
          </a:p>
          <a:p>
            <a:pPr marL="0" indent="0">
              <a:buNone/>
            </a:pPr>
            <a:r>
              <a:rPr lang="en-US" sz="935">
                <a:solidFill>
                  <a:srgbClr val="222222"/>
                </a:solidFill>
              </a:rPr>
              <a:t>※所有者の相続人全員が1人の場合は、イ</a:t>
            </a:r>
            <a:r>
              <a:rPr lang="ja-JP" altLang="en-US" sz="935">
                <a:solidFill>
                  <a:srgbClr val="222222"/>
                </a:solidFill>
              </a:rPr>
              <a:t>は不要で</a:t>
            </a:r>
            <a:r>
              <a:rPr lang="en-US" sz="935">
                <a:solidFill>
                  <a:srgbClr val="222222"/>
                </a:solidFill>
              </a:rPr>
              <a:t>す。</a:t>
            </a:r>
            <a:endParaRPr lang="en-US" sz="935"/>
          </a:p>
        </p:txBody>
      </p:sp>
      <p:sp>
        <p:nvSpPr>
          <p:cNvPr id="19" name="Shape 17"/>
          <p:cNvSpPr/>
          <p:nvPr/>
        </p:nvSpPr>
        <p:spPr>
          <a:xfrm>
            <a:off x="438912" y="4197096"/>
            <a:ext cx="2603297" cy="932688"/>
          </a:xfrm>
          <a:prstGeom prst="rect">
            <a:avLst/>
          </a:prstGeom>
          <a:solidFill>
            <a:srgbClr val="FFFFFF"/>
          </a:solidFill>
          <a:ln w="8890">
            <a:solidFill>
              <a:srgbClr val="A6A6A6"/>
            </a:solidFill>
            <a:prstDash val="solid"/>
          </a:ln>
        </p:spPr>
        <p:txBody>
          <a:bodyPr/>
          <a:lstStyle/>
          <a:p>
            <a:endParaRPr lang="ja-JP" altLang="en-US"/>
          </a:p>
        </p:txBody>
      </p:sp>
      <p:sp>
        <p:nvSpPr>
          <p:cNvPr id="20" name="Text 18"/>
          <p:cNvSpPr/>
          <p:nvPr/>
        </p:nvSpPr>
        <p:spPr>
          <a:xfrm>
            <a:off x="512064" y="4233672"/>
            <a:ext cx="2456993" cy="859536"/>
          </a:xfrm>
          <a:prstGeom prst="rect">
            <a:avLst/>
          </a:prstGeom>
          <a:noFill/>
          <a:ln/>
        </p:spPr>
        <p:txBody>
          <a:bodyPr wrap="square" lIns="0" tIns="0" rIns="0" bIns="0" rtlCol="0" anchor="ctr">
            <a:normAutofit/>
          </a:bodyPr>
          <a:lstStyle/>
          <a:p>
            <a:pPr marL="0" indent="0">
              <a:buNone/>
            </a:pPr>
            <a:r>
              <a:rPr lang="en-US" sz="935">
                <a:solidFill>
                  <a:srgbClr val="222222"/>
                </a:solidFill>
              </a:rPr>
              <a:t>6　所有者が死亡しており、損壊建築物を相続する相続人が決まっていない場合</a:t>
            </a:r>
            <a:endParaRPr lang="en-US" sz="935"/>
          </a:p>
        </p:txBody>
      </p:sp>
      <p:sp>
        <p:nvSpPr>
          <p:cNvPr id="21" name="Shape 19"/>
          <p:cNvSpPr/>
          <p:nvPr/>
        </p:nvSpPr>
        <p:spPr>
          <a:xfrm>
            <a:off x="3042209" y="4197096"/>
            <a:ext cx="4071823" cy="932688"/>
          </a:xfrm>
          <a:prstGeom prst="rect">
            <a:avLst/>
          </a:prstGeom>
          <a:solidFill>
            <a:srgbClr val="FFFFFF"/>
          </a:solidFill>
          <a:ln w="8890">
            <a:solidFill>
              <a:srgbClr val="A6A6A6"/>
            </a:solidFill>
            <a:prstDash val="solid"/>
          </a:ln>
        </p:spPr>
        <p:txBody>
          <a:bodyPr/>
          <a:lstStyle/>
          <a:p>
            <a:endParaRPr lang="ja-JP" altLang="en-US"/>
          </a:p>
        </p:txBody>
      </p:sp>
      <p:sp>
        <p:nvSpPr>
          <p:cNvPr id="22" name="Text 20"/>
          <p:cNvSpPr/>
          <p:nvPr/>
        </p:nvSpPr>
        <p:spPr>
          <a:xfrm>
            <a:off x="3115361" y="4233672"/>
            <a:ext cx="3925519" cy="859536"/>
          </a:xfrm>
          <a:prstGeom prst="rect">
            <a:avLst/>
          </a:prstGeom>
          <a:noFill/>
          <a:ln/>
        </p:spPr>
        <p:txBody>
          <a:bodyPr wrap="square" lIns="0" tIns="0" rIns="0" bIns="0" rtlCol="0" anchor="ctr">
            <a:normAutofit/>
          </a:bodyPr>
          <a:lstStyle/>
          <a:p>
            <a:pPr marL="0" indent="0">
              <a:buNone/>
            </a:pPr>
            <a:r>
              <a:rPr lang="en-US" sz="935">
                <a:solidFill>
                  <a:srgbClr val="222222"/>
                </a:solidFill>
              </a:rPr>
              <a:t>ア　所有者の死亡を証する書類</a:t>
            </a:r>
            <a:endParaRPr lang="en-US" sz="935"/>
          </a:p>
          <a:p>
            <a:pPr marL="93663" indent="-93663">
              <a:buNone/>
            </a:pPr>
            <a:r>
              <a:rPr lang="en-US" sz="935">
                <a:solidFill>
                  <a:srgbClr val="222222"/>
                </a:solidFill>
              </a:rPr>
              <a:t>イ　共同相続人全員（申請者を除く）の公費解体・撤去に関する同意書（様式第3号）</a:t>
            </a:r>
            <a:endParaRPr lang="en-US" sz="935"/>
          </a:p>
        </p:txBody>
      </p:sp>
      <p:sp>
        <p:nvSpPr>
          <p:cNvPr id="23" name="Shape 21"/>
          <p:cNvSpPr/>
          <p:nvPr/>
        </p:nvSpPr>
        <p:spPr>
          <a:xfrm>
            <a:off x="438912" y="5294376"/>
            <a:ext cx="6675120" cy="347472"/>
          </a:xfrm>
          <a:prstGeom prst="rect">
            <a:avLst/>
          </a:prstGeom>
          <a:solidFill>
            <a:srgbClr val="1F4E79"/>
          </a:solidFill>
          <a:ln w="12700">
            <a:solidFill>
              <a:srgbClr val="1F4E79"/>
            </a:solidFill>
            <a:prstDash val="solid"/>
          </a:ln>
        </p:spPr>
        <p:txBody>
          <a:bodyPr/>
          <a:lstStyle/>
          <a:p>
            <a:endParaRPr lang="ja-JP" altLang="en-US"/>
          </a:p>
        </p:txBody>
      </p:sp>
      <p:sp>
        <p:nvSpPr>
          <p:cNvPr id="24" name="Text 22"/>
          <p:cNvSpPr/>
          <p:nvPr/>
        </p:nvSpPr>
        <p:spPr>
          <a:xfrm>
            <a:off x="566928" y="5349240"/>
            <a:ext cx="6400800" cy="228600"/>
          </a:xfrm>
          <a:prstGeom prst="rect">
            <a:avLst/>
          </a:prstGeom>
          <a:noFill/>
          <a:ln/>
        </p:spPr>
        <p:txBody>
          <a:bodyPr wrap="square" lIns="0" tIns="0" rIns="0" bIns="0" rtlCol="0" anchor="ctr"/>
          <a:lstStyle/>
          <a:p>
            <a:pPr marL="0" indent="0">
              <a:buNone/>
            </a:pPr>
            <a:r>
              <a:rPr lang="en-US" sz="1300" b="1">
                <a:solidFill>
                  <a:srgbClr val="FFFFFF"/>
                </a:solidFill>
              </a:rPr>
              <a:t>同意書等の添付を省略できる場合</a:t>
            </a:r>
            <a:endParaRPr lang="en-US" sz="1300"/>
          </a:p>
        </p:txBody>
      </p:sp>
      <p:sp>
        <p:nvSpPr>
          <p:cNvPr id="25" name="Shape 23"/>
          <p:cNvSpPr/>
          <p:nvPr/>
        </p:nvSpPr>
        <p:spPr>
          <a:xfrm>
            <a:off x="438912" y="5715000"/>
            <a:ext cx="2469794" cy="320040"/>
          </a:xfrm>
          <a:prstGeom prst="rect">
            <a:avLst/>
          </a:prstGeom>
          <a:solidFill>
            <a:srgbClr val="E7E6E6"/>
          </a:solidFill>
          <a:ln w="8890">
            <a:solidFill>
              <a:srgbClr val="A6A6A6"/>
            </a:solidFill>
            <a:prstDash val="solid"/>
          </a:ln>
        </p:spPr>
        <p:txBody>
          <a:bodyPr/>
          <a:lstStyle/>
          <a:p>
            <a:endParaRPr lang="ja-JP" altLang="en-US"/>
          </a:p>
        </p:txBody>
      </p:sp>
      <p:sp>
        <p:nvSpPr>
          <p:cNvPr id="26" name="Text 24"/>
          <p:cNvSpPr/>
          <p:nvPr/>
        </p:nvSpPr>
        <p:spPr>
          <a:xfrm>
            <a:off x="512064" y="5751576"/>
            <a:ext cx="2323490" cy="246888"/>
          </a:xfrm>
          <a:prstGeom prst="rect">
            <a:avLst/>
          </a:prstGeom>
          <a:noFill/>
          <a:ln/>
        </p:spPr>
        <p:txBody>
          <a:bodyPr wrap="square" lIns="0" tIns="0" rIns="0" bIns="0" rtlCol="0" anchor="ctr">
            <a:normAutofit/>
          </a:bodyPr>
          <a:lstStyle/>
          <a:p>
            <a:pPr marL="0" indent="0">
              <a:buNone/>
            </a:pPr>
            <a:r>
              <a:rPr lang="en-US" sz="1020" b="1">
                <a:solidFill>
                  <a:srgbClr val="222222"/>
                </a:solidFill>
              </a:rPr>
              <a:t>場合</a:t>
            </a:r>
            <a:endParaRPr lang="en-US" sz="1020"/>
          </a:p>
        </p:txBody>
      </p:sp>
      <p:sp>
        <p:nvSpPr>
          <p:cNvPr id="27" name="Shape 25"/>
          <p:cNvSpPr/>
          <p:nvPr/>
        </p:nvSpPr>
        <p:spPr>
          <a:xfrm>
            <a:off x="2908706" y="5715000"/>
            <a:ext cx="4205326" cy="320040"/>
          </a:xfrm>
          <a:prstGeom prst="rect">
            <a:avLst/>
          </a:prstGeom>
          <a:solidFill>
            <a:srgbClr val="E7E6E6"/>
          </a:solidFill>
          <a:ln w="8890">
            <a:solidFill>
              <a:srgbClr val="A6A6A6"/>
            </a:solidFill>
            <a:prstDash val="solid"/>
          </a:ln>
        </p:spPr>
        <p:txBody>
          <a:bodyPr/>
          <a:lstStyle/>
          <a:p>
            <a:endParaRPr lang="ja-JP" altLang="en-US"/>
          </a:p>
        </p:txBody>
      </p:sp>
      <p:sp>
        <p:nvSpPr>
          <p:cNvPr id="28" name="Text 26"/>
          <p:cNvSpPr/>
          <p:nvPr/>
        </p:nvSpPr>
        <p:spPr>
          <a:xfrm>
            <a:off x="2981858" y="5751576"/>
            <a:ext cx="4059022" cy="246888"/>
          </a:xfrm>
          <a:prstGeom prst="rect">
            <a:avLst/>
          </a:prstGeom>
          <a:noFill/>
          <a:ln/>
        </p:spPr>
        <p:txBody>
          <a:bodyPr wrap="square" lIns="0" tIns="0" rIns="0" bIns="0" rtlCol="0" anchor="ctr">
            <a:normAutofit/>
          </a:bodyPr>
          <a:lstStyle/>
          <a:p>
            <a:pPr marL="0" indent="0">
              <a:buNone/>
            </a:pPr>
            <a:r>
              <a:rPr lang="en-US" sz="1020" b="1">
                <a:solidFill>
                  <a:srgbClr val="222222"/>
                </a:solidFill>
              </a:rPr>
              <a:t>使用する様式等</a:t>
            </a:r>
            <a:endParaRPr lang="en-US" sz="1020"/>
          </a:p>
        </p:txBody>
      </p:sp>
      <p:sp>
        <p:nvSpPr>
          <p:cNvPr id="29" name="Shape 27"/>
          <p:cNvSpPr/>
          <p:nvPr/>
        </p:nvSpPr>
        <p:spPr>
          <a:xfrm>
            <a:off x="438912" y="6035040"/>
            <a:ext cx="2469794" cy="566928"/>
          </a:xfrm>
          <a:prstGeom prst="rect">
            <a:avLst/>
          </a:prstGeom>
          <a:solidFill>
            <a:srgbClr val="FFFFFF"/>
          </a:solidFill>
          <a:ln w="8890">
            <a:solidFill>
              <a:srgbClr val="A6A6A6"/>
            </a:solidFill>
            <a:prstDash val="solid"/>
          </a:ln>
        </p:spPr>
        <p:txBody>
          <a:bodyPr/>
          <a:lstStyle/>
          <a:p>
            <a:endParaRPr lang="ja-JP" altLang="en-US"/>
          </a:p>
        </p:txBody>
      </p:sp>
      <p:sp>
        <p:nvSpPr>
          <p:cNvPr id="30" name="Text 28"/>
          <p:cNvSpPr/>
          <p:nvPr/>
        </p:nvSpPr>
        <p:spPr>
          <a:xfrm>
            <a:off x="512064" y="6071616"/>
            <a:ext cx="2323490" cy="493776"/>
          </a:xfrm>
          <a:prstGeom prst="rect">
            <a:avLst/>
          </a:prstGeom>
          <a:noFill/>
          <a:ln/>
        </p:spPr>
        <p:txBody>
          <a:bodyPr wrap="square" lIns="0" tIns="0" rIns="0" bIns="0" rtlCol="0" anchor="ctr">
            <a:normAutofit/>
          </a:bodyPr>
          <a:lstStyle/>
          <a:p>
            <a:pPr marL="0" indent="0">
              <a:buNone/>
            </a:pPr>
            <a:r>
              <a:rPr lang="en-US" sz="935">
                <a:solidFill>
                  <a:srgbClr val="222222"/>
                </a:solidFill>
              </a:rPr>
              <a:t>滅失登記が行われた場合</a:t>
            </a:r>
            <a:endParaRPr lang="en-US" sz="935"/>
          </a:p>
        </p:txBody>
      </p:sp>
      <p:sp>
        <p:nvSpPr>
          <p:cNvPr id="31" name="Shape 29"/>
          <p:cNvSpPr/>
          <p:nvPr/>
        </p:nvSpPr>
        <p:spPr>
          <a:xfrm>
            <a:off x="2908706" y="6035040"/>
            <a:ext cx="4205326" cy="566928"/>
          </a:xfrm>
          <a:prstGeom prst="rect">
            <a:avLst/>
          </a:prstGeom>
          <a:solidFill>
            <a:srgbClr val="FFFFFF"/>
          </a:solidFill>
          <a:ln w="8890">
            <a:solidFill>
              <a:srgbClr val="A6A6A6"/>
            </a:solidFill>
            <a:prstDash val="solid"/>
          </a:ln>
        </p:spPr>
        <p:txBody>
          <a:bodyPr/>
          <a:lstStyle/>
          <a:p>
            <a:endParaRPr lang="ja-JP" altLang="en-US"/>
          </a:p>
        </p:txBody>
      </p:sp>
      <p:sp>
        <p:nvSpPr>
          <p:cNvPr id="32" name="Text 30"/>
          <p:cNvSpPr/>
          <p:nvPr/>
        </p:nvSpPr>
        <p:spPr>
          <a:xfrm>
            <a:off x="2981858" y="6071616"/>
            <a:ext cx="4059022" cy="493776"/>
          </a:xfrm>
          <a:prstGeom prst="rect">
            <a:avLst/>
          </a:prstGeom>
          <a:noFill/>
          <a:ln/>
        </p:spPr>
        <p:txBody>
          <a:bodyPr wrap="square" lIns="0" tIns="0" rIns="0" bIns="0" rtlCol="0" anchor="ctr">
            <a:normAutofit/>
          </a:bodyPr>
          <a:lstStyle/>
          <a:p>
            <a:pPr marL="0" indent="0">
              <a:buNone/>
            </a:pPr>
            <a:r>
              <a:rPr lang="en-US" sz="935">
                <a:solidFill>
                  <a:srgbClr val="222222"/>
                </a:solidFill>
              </a:rPr>
              <a:t>共有者、賃借人、権利設定者又は共同相続人の同意書等を省略できる場合があります。</a:t>
            </a:r>
            <a:endParaRPr lang="en-US" sz="935"/>
          </a:p>
        </p:txBody>
      </p:sp>
      <p:sp>
        <p:nvSpPr>
          <p:cNvPr id="33" name="Shape 31"/>
          <p:cNvSpPr/>
          <p:nvPr/>
        </p:nvSpPr>
        <p:spPr>
          <a:xfrm>
            <a:off x="438912" y="6601968"/>
            <a:ext cx="2469794" cy="713232"/>
          </a:xfrm>
          <a:prstGeom prst="rect">
            <a:avLst/>
          </a:prstGeom>
          <a:solidFill>
            <a:srgbClr val="FFFFFF"/>
          </a:solidFill>
          <a:ln w="8890">
            <a:solidFill>
              <a:srgbClr val="A6A6A6"/>
            </a:solidFill>
            <a:prstDash val="solid"/>
          </a:ln>
        </p:spPr>
        <p:txBody>
          <a:bodyPr/>
          <a:lstStyle/>
          <a:p>
            <a:endParaRPr lang="ja-JP" altLang="en-US"/>
          </a:p>
        </p:txBody>
      </p:sp>
      <p:sp>
        <p:nvSpPr>
          <p:cNvPr id="34" name="Text 32"/>
          <p:cNvSpPr/>
          <p:nvPr/>
        </p:nvSpPr>
        <p:spPr>
          <a:xfrm>
            <a:off x="512064" y="6638544"/>
            <a:ext cx="2323490" cy="640080"/>
          </a:xfrm>
          <a:prstGeom prst="rect">
            <a:avLst/>
          </a:prstGeom>
          <a:noFill/>
          <a:ln/>
        </p:spPr>
        <p:txBody>
          <a:bodyPr wrap="square" lIns="0" tIns="0" rIns="0" bIns="0" rtlCol="0" anchor="ctr">
            <a:normAutofit/>
          </a:bodyPr>
          <a:lstStyle/>
          <a:p>
            <a:pPr marL="0" indent="0">
              <a:buNone/>
            </a:pPr>
            <a:r>
              <a:rPr lang="en-US" sz="935">
                <a:solidFill>
                  <a:srgbClr val="222222"/>
                </a:solidFill>
              </a:rPr>
              <a:t>建物性が失われていると市町村長が判断した場合</a:t>
            </a:r>
            <a:endParaRPr lang="en-US" sz="935"/>
          </a:p>
        </p:txBody>
      </p:sp>
      <p:sp>
        <p:nvSpPr>
          <p:cNvPr id="35" name="Shape 33"/>
          <p:cNvSpPr/>
          <p:nvPr/>
        </p:nvSpPr>
        <p:spPr>
          <a:xfrm>
            <a:off x="2908706" y="6601968"/>
            <a:ext cx="4205326" cy="713232"/>
          </a:xfrm>
          <a:prstGeom prst="rect">
            <a:avLst/>
          </a:prstGeom>
          <a:solidFill>
            <a:srgbClr val="FFFFFF"/>
          </a:solidFill>
          <a:ln w="8890">
            <a:solidFill>
              <a:srgbClr val="A6A6A6"/>
            </a:solidFill>
            <a:prstDash val="solid"/>
          </a:ln>
        </p:spPr>
        <p:txBody>
          <a:bodyPr/>
          <a:lstStyle/>
          <a:p>
            <a:endParaRPr lang="ja-JP" altLang="en-US"/>
          </a:p>
        </p:txBody>
      </p:sp>
      <p:sp>
        <p:nvSpPr>
          <p:cNvPr id="36" name="Text 34"/>
          <p:cNvSpPr/>
          <p:nvPr/>
        </p:nvSpPr>
        <p:spPr>
          <a:xfrm>
            <a:off x="2981858" y="6638544"/>
            <a:ext cx="4059022" cy="640080"/>
          </a:xfrm>
          <a:prstGeom prst="rect">
            <a:avLst/>
          </a:prstGeom>
          <a:noFill/>
          <a:ln/>
        </p:spPr>
        <p:txBody>
          <a:bodyPr wrap="square" lIns="0" tIns="0" rIns="0" bIns="0" rtlCol="0" anchor="ctr">
            <a:normAutofit/>
          </a:bodyPr>
          <a:lstStyle/>
          <a:p>
            <a:r>
              <a:rPr lang="en-US" sz="935">
                <a:solidFill>
                  <a:srgbClr val="222222"/>
                </a:solidFill>
              </a:rPr>
              <a:t>建物性に関する申告書（様式第6号）を提出します。</a:t>
            </a:r>
            <a:r>
              <a:rPr lang="en-US" altLang="ja-JP" sz="935">
                <a:solidFill>
                  <a:srgbClr val="222222"/>
                </a:solidFill>
              </a:rPr>
              <a:t>共有者、賃借人、権利設定者又は共同相続人の</a:t>
            </a:r>
            <a:r>
              <a:rPr lang="en-US" sz="935">
                <a:solidFill>
                  <a:srgbClr val="222222"/>
                </a:solidFill>
              </a:rPr>
              <a:t>同意書等を省略できる場合があります。</a:t>
            </a:r>
            <a:endParaRPr lang="en-US" sz="935"/>
          </a:p>
        </p:txBody>
      </p:sp>
      <p:sp>
        <p:nvSpPr>
          <p:cNvPr id="37" name="Shape 35"/>
          <p:cNvSpPr/>
          <p:nvPr/>
        </p:nvSpPr>
        <p:spPr>
          <a:xfrm>
            <a:off x="438912" y="7315200"/>
            <a:ext cx="2469794" cy="676656"/>
          </a:xfrm>
          <a:prstGeom prst="rect">
            <a:avLst/>
          </a:prstGeom>
          <a:solidFill>
            <a:srgbClr val="FFFFFF"/>
          </a:solidFill>
          <a:ln w="8890">
            <a:solidFill>
              <a:srgbClr val="A6A6A6"/>
            </a:solidFill>
            <a:prstDash val="solid"/>
          </a:ln>
        </p:spPr>
        <p:txBody>
          <a:bodyPr/>
          <a:lstStyle/>
          <a:p>
            <a:endParaRPr lang="ja-JP" altLang="en-US"/>
          </a:p>
        </p:txBody>
      </p:sp>
      <p:sp>
        <p:nvSpPr>
          <p:cNvPr id="38" name="Text 36"/>
          <p:cNvSpPr/>
          <p:nvPr/>
        </p:nvSpPr>
        <p:spPr>
          <a:xfrm>
            <a:off x="512064" y="7351776"/>
            <a:ext cx="2323490" cy="603504"/>
          </a:xfrm>
          <a:prstGeom prst="rect">
            <a:avLst/>
          </a:prstGeom>
          <a:noFill/>
          <a:ln/>
        </p:spPr>
        <p:txBody>
          <a:bodyPr wrap="square" lIns="0" tIns="0" rIns="0" bIns="0" rtlCol="0" anchor="ctr">
            <a:normAutofit/>
          </a:bodyPr>
          <a:lstStyle/>
          <a:p>
            <a:pPr marL="0" indent="0">
              <a:buNone/>
            </a:pPr>
            <a:r>
              <a:rPr lang="en-US" sz="935">
                <a:solidFill>
                  <a:srgbClr val="222222"/>
                </a:solidFill>
              </a:rPr>
              <a:t>関係者全員から同意書を取得することが困難な場合</a:t>
            </a:r>
            <a:endParaRPr lang="en-US" sz="935"/>
          </a:p>
        </p:txBody>
      </p:sp>
      <p:sp>
        <p:nvSpPr>
          <p:cNvPr id="39" name="Shape 37"/>
          <p:cNvSpPr/>
          <p:nvPr/>
        </p:nvSpPr>
        <p:spPr>
          <a:xfrm>
            <a:off x="2908706" y="7315200"/>
            <a:ext cx="4205326" cy="676656"/>
          </a:xfrm>
          <a:prstGeom prst="rect">
            <a:avLst/>
          </a:prstGeom>
          <a:solidFill>
            <a:srgbClr val="FFFFFF"/>
          </a:solidFill>
          <a:ln w="8890">
            <a:solidFill>
              <a:srgbClr val="A6A6A6"/>
            </a:solidFill>
            <a:prstDash val="solid"/>
          </a:ln>
        </p:spPr>
        <p:txBody>
          <a:bodyPr/>
          <a:lstStyle/>
          <a:p>
            <a:endParaRPr lang="ja-JP" altLang="en-US"/>
          </a:p>
        </p:txBody>
      </p:sp>
      <p:sp>
        <p:nvSpPr>
          <p:cNvPr id="40" name="Text 38"/>
          <p:cNvSpPr/>
          <p:nvPr/>
        </p:nvSpPr>
        <p:spPr>
          <a:xfrm>
            <a:off x="2981858" y="7351776"/>
            <a:ext cx="4059022" cy="603504"/>
          </a:xfrm>
          <a:prstGeom prst="rect">
            <a:avLst/>
          </a:prstGeom>
          <a:noFill/>
          <a:ln/>
        </p:spPr>
        <p:txBody>
          <a:bodyPr wrap="square" lIns="0" tIns="0" rIns="0" bIns="0" rtlCol="0" anchor="ctr">
            <a:normAutofit/>
          </a:bodyPr>
          <a:lstStyle/>
          <a:p>
            <a:r>
              <a:rPr lang="en-US" sz="935" dirty="0">
                <a:solidFill>
                  <a:srgbClr val="222222"/>
                </a:solidFill>
              </a:rPr>
              <a:t>宣誓書（様式第7号）を提出することにより、</a:t>
            </a:r>
            <a:r>
              <a:rPr lang="en-US" altLang="ja-JP" sz="935" dirty="0">
                <a:solidFill>
                  <a:srgbClr val="222222"/>
                </a:solidFill>
              </a:rPr>
              <a:t>共有者、賃借人、権利設定者又は共同相続人の</a:t>
            </a:r>
            <a:r>
              <a:rPr lang="en-US" sz="935" dirty="0">
                <a:solidFill>
                  <a:srgbClr val="222222"/>
                </a:solidFill>
              </a:rPr>
              <a:t>同意書等を省略できる場合があります。</a:t>
            </a:r>
            <a:endParaRPr lang="en-US" sz="935" dirty="0"/>
          </a:p>
        </p:txBody>
      </p:sp>
      <p:sp>
        <p:nvSpPr>
          <p:cNvPr id="41" name="Shape 39"/>
          <p:cNvSpPr/>
          <p:nvPr/>
        </p:nvSpPr>
        <p:spPr>
          <a:xfrm>
            <a:off x="438912" y="8156448"/>
            <a:ext cx="6675120" cy="347472"/>
          </a:xfrm>
          <a:prstGeom prst="rect">
            <a:avLst/>
          </a:prstGeom>
          <a:solidFill>
            <a:srgbClr val="1F4E79"/>
          </a:solidFill>
          <a:ln w="12700">
            <a:solidFill>
              <a:srgbClr val="1F4E79"/>
            </a:solidFill>
            <a:prstDash val="solid"/>
          </a:ln>
        </p:spPr>
        <p:txBody>
          <a:bodyPr/>
          <a:lstStyle/>
          <a:p>
            <a:endParaRPr lang="ja-JP" altLang="en-US"/>
          </a:p>
        </p:txBody>
      </p:sp>
      <p:sp>
        <p:nvSpPr>
          <p:cNvPr id="42" name="Text 40"/>
          <p:cNvSpPr/>
          <p:nvPr/>
        </p:nvSpPr>
        <p:spPr>
          <a:xfrm>
            <a:off x="566928" y="8211312"/>
            <a:ext cx="6400800" cy="228600"/>
          </a:xfrm>
          <a:prstGeom prst="rect">
            <a:avLst/>
          </a:prstGeom>
          <a:noFill/>
          <a:ln/>
        </p:spPr>
        <p:txBody>
          <a:bodyPr wrap="square" lIns="0" tIns="0" rIns="0" bIns="0" rtlCol="0" anchor="ctr"/>
          <a:lstStyle/>
          <a:p>
            <a:pPr marL="0" indent="0">
              <a:buNone/>
            </a:pPr>
            <a:r>
              <a:rPr lang="en-US" sz="1300" b="1">
                <a:solidFill>
                  <a:srgbClr val="FFFFFF"/>
                </a:solidFill>
              </a:rPr>
              <a:t>隣地を使用して工事を行う場合</a:t>
            </a:r>
            <a:endParaRPr lang="en-US" sz="1300"/>
          </a:p>
        </p:txBody>
      </p:sp>
      <p:sp>
        <p:nvSpPr>
          <p:cNvPr id="43" name="Shape 41"/>
          <p:cNvSpPr/>
          <p:nvPr/>
        </p:nvSpPr>
        <p:spPr>
          <a:xfrm>
            <a:off x="438912" y="8577072"/>
            <a:ext cx="2603297" cy="320040"/>
          </a:xfrm>
          <a:prstGeom prst="rect">
            <a:avLst/>
          </a:prstGeom>
          <a:solidFill>
            <a:srgbClr val="E7E6E6"/>
          </a:solidFill>
          <a:ln w="8890">
            <a:solidFill>
              <a:srgbClr val="A6A6A6"/>
            </a:solidFill>
            <a:prstDash val="solid"/>
          </a:ln>
        </p:spPr>
        <p:txBody>
          <a:bodyPr/>
          <a:lstStyle/>
          <a:p>
            <a:endParaRPr lang="ja-JP" altLang="en-US"/>
          </a:p>
        </p:txBody>
      </p:sp>
      <p:sp>
        <p:nvSpPr>
          <p:cNvPr id="44" name="Text 42"/>
          <p:cNvSpPr/>
          <p:nvPr/>
        </p:nvSpPr>
        <p:spPr>
          <a:xfrm>
            <a:off x="512064" y="8613648"/>
            <a:ext cx="2456993" cy="246888"/>
          </a:xfrm>
          <a:prstGeom prst="rect">
            <a:avLst/>
          </a:prstGeom>
          <a:noFill/>
          <a:ln/>
        </p:spPr>
        <p:txBody>
          <a:bodyPr wrap="square" lIns="0" tIns="0" rIns="0" bIns="0" rtlCol="0" anchor="ctr">
            <a:normAutofit/>
          </a:bodyPr>
          <a:lstStyle/>
          <a:p>
            <a:pPr marL="0" indent="0">
              <a:buNone/>
            </a:pPr>
            <a:r>
              <a:rPr lang="en-US" sz="1020" b="1">
                <a:solidFill>
                  <a:srgbClr val="222222"/>
                </a:solidFill>
              </a:rPr>
              <a:t>書類</a:t>
            </a:r>
            <a:endParaRPr lang="en-US" sz="1020"/>
          </a:p>
        </p:txBody>
      </p:sp>
      <p:sp>
        <p:nvSpPr>
          <p:cNvPr id="45" name="Shape 43"/>
          <p:cNvSpPr/>
          <p:nvPr/>
        </p:nvSpPr>
        <p:spPr>
          <a:xfrm>
            <a:off x="3042209" y="8577072"/>
            <a:ext cx="4071823" cy="320040"/>
          </a:xfrm>
          <a:prstGeom prst="rect">
            <a:avLst/>
          </a:prstGeom>
          <a:solidFill>
            <a:srgbClr val="E7E6E6"/>
          </a:solidFill>
          <a:ln w="8890">
            <a:solidFill>
              <a:srgbClr val="A6A6A6"/>
            </a:solidFill>
            <a:prstDash val="solid"/>
          </a:ln>
        </p:spPr>
        <p:txBody>
          <a:bodyPr/>
          <a:lstStyle/>
          <a:p>
            <a:endParaRPr lang="ja-JP" altLang="en-US"/>
          </a:p>
        </p:txBody>
      </p:sp>
      <p:sp>
        <p:nvSpPr>
          <p:cNvPr id="46" name="Text 44"/>
          <p:cNvSpPr/>
          <p:nvPr/>
        </p:nvSpPr>
        <p:spPr>
          <a:xfrm>
            <a:off x="3115361" y="8613648"/>
            <a:ext cx="3925519" cy="246888"/>
          </a:xfrm>
          <a:prstGeom prst="rect">
            <a:avLst/>
          </a:prstGeom>
          <a:noFill/>
          <a:ln/>
        </p:spPr>
        <p:txBody>
          <a:bodyPr wrap="square" lIns="0" tIns="0" rIns="0" bIns="0" rtlCol="0" anchor="ctr">
            <a:normAutofit/>
          </a:bodyPr>
          <a:lstStyle/>
          <a:p>
            <a:pPr marL="0" indent="0">
              <a:buNone/>
            </a:pPr>
            <a:r>
              <a:rPr lang="en-US" sz="1020" b="1">
                <a:solidFill>
                  <a:srgbClr val="222222"/>
                </a:solidFill>
              </a:rPr>
              <a:t>備考</a:t>
            </a:r>
            <a:endParaRPr lang="en-US" sz="1020"/>
          </a:p>
        </p:txBody>
      </p:sp>
      <p:sp>
        <p:nvSpPr>
          <p:cNvPr id="47" name="Shape 45"/>
          <p:cNvSpPr/>
          <p:nvPr/>
        </p:nvSpPr>
        <p:spPr>
          <a:xfrm>
            <a:off x="438912" y="8897112"/>
            <a:ext cx="2603297" cy="658368"/>
          </a:xfrm>
          <a:prstGeom prst="rect">
            <a:avLst/>
          </a:prstGeom>
          <a:solidFill>
            <a:srgbClr val="FFFFFF"/>
          </a:solidFill>
          <a:ln w="8890">
            <a:solidFill>
              <a:srgbClr val="A6A6A6"/>
            </a:solidFill>
            <a:prstDash val="solid"/>
          </a:ln>
        </p:spPr>
        <p:txBody>
          <a:bodyPr/>
          <a:lstStyle/>
          <a:p>
            <a:endParaRPr lang="ja-JP" altLang="en-US"/>
          </a:p>
        </p:txBody>
      </p:sp>
      <p:sp>
        <p:nvSpPr>
          <p:cNvPr id="48" name="Text 46"/>
          <p:cNvSpPr/>
          <p:nvPr/>
        </p:nvSpPr>
        <p:spPr>
          <a:xfrm>
            <a:off x="512064" y="8933688"/>
            <a:ext cx="2456993" cy="585216"/>
          </a:xfrm>
          <a:prstGeom prst="rect">
            <a:avLst/>
          </a:prstGeom>
          <a:noFill/>
          <a:ln/>
        </p:spPr>
        <p:txBody>
          <a:bodyPr wrap="square" lIns="0" tIns="0" rIns="0" bIns="0" rtlCol="0" anchor="ctr">
            <a:normAutofit/>
          </a:bodyPr>
          <a:lstStyle/>
          <a:p>
            <a:pPr marL="0" indent="0">
              <a:buNone/>
            </a:pPr>
            <a:r>
              <a:rPr lang="en-US" sz="935">
                <a:solidFill>
                  <a:srgbClr val="222222"/>
                </a:solidFill>
              </a:rPr>
              <a:t>公費解体・撤去に関する土地使用のご連絡（様式第10号）</a:t>
            </a:r>
            <a:endParaRPr lang="en-US" sz="935"/>
          </a:p>
        </p:txBody>
      </p:sp>
      <p:sp>
        <p:nvSpPr>
          <p:cNvPr id="49" name="Shape 47"/>
          <p:cNvSpPr/>
          <p:nvPr/>
        </p:nvSpPr>
        <p:spPr>
          <a:xfrm>
            <a:off x="3042209" y="8897112"/>
            <a:ext cx="4071823" cy="658368"/>
          </a:xfrm>
          <a:prstGeom prst="rect">
            <a:avLst/>
          </a:prstGeom>
          <a:solidFill>
            <a:srgbClr val="FFFFFF"/>
          </a:solidFill>
          <a:ln w="8890">
            <a:solidFill>
              <a:srgbClr val="A6A6A6"/>
            </a:solidFill>
            <a:prstDash val="solid"/>
          </a:ln>
        </p:spPr>
        <p:txBody>
          <a:bodyPr/>
          <a:lstStyle/>
          <a:p>
            <a:endParaRPr lang="ja-JP" altLang="en-US"/>
          </a:p>
        </p:txBody>
      </p:sp>
      <p:sp>
        <p:nvSpPr>
          <p:cNvPr id="50" name="Text 48"/>
          <p:cNvSpPr/>
          <p:nvPr/>
        </p:nvSpPr>
        <p:spPr>
          <a:xfrm>
            <a:off x="3115361" y="8933688"/>
            <a:ext cx="3925519" cy="585216"/>
          </a:xfrm>
          <a:prstGeom prst="rect">
            <a:avLst/>
          </a:prstGeom>
          <a:noFill/>
          <a:ln/>
        </p:spPr>
        <p:txBody>
          <a:bodyPr wrap="square" lIns="0" tIns="0" rIns="0" bIns="0" rtlCol="0" anchor="ctr">
            <a:normAutofit/>
          </a:bodyPr>
          <a:lstStyle/>
          <a:p>
            <a:pPr marL="0" indent="0">
              <a:buNone/>
            </a:pPr>
            <a:r>
              <a:rPr lang="en-US" sz="935">
                <a:solidFill>
                  <a:srgbClr val="222222"/>
                </a:solidFill>
              </a:rPr>
              <a:t>申請者から隣地所有者等へ事前に連絡するための様式です。土地所有者から同意書を取得する様式ではありません。</a:t>
            </a:r>
            <a:endParaRPr lang="en-US" sz="935"/>
          </a:p>
        </p:txBody>
      </p:sp>
      <p:sp>
        <p:nvSpPr>
          <p:cNvPr id="51" name="Shape 49"/>
          <p:cNvSpPr/>
          <p:nvPr/>
        </p:nvSpPr>
        <p:spPr>
          <a:xfrm>
            <a:off x="438912" y="9683496"/>
            <a:ext cx="6675120" cy="512064"/>
          </a:xfrm>
          <a:prstGeom prst="roundRect">
            <a:avLst>
              <a:gd name="adj" fmla="val 7143"/>
            </a:avLst>
          </a:prstGeom>
          <a:solidFill>
            <a:srgbClr val="FFF2CC"/>
          </a:solidFill>
          <a:ln w="12700">
            <a:solidFill>
              <a:srgbClr val="BF9000"/>
            </a:solidFill>
            <a:prstDash val="solid"/>
          </a:ln>
        </p:spPr>
        <p:txBody>
          <a:bodyPr/>
          <a:lstStyle/>
          <a:p>
            <a:endParaRPr lang="ja-JP" altLang="en-US"/>
          </a:p>
        </p:txBody>
      </p:sp>
      <p:sp>
        <p:nvSpPr>
          <p:cNvPr id="52" name="Text 50"/>
          <p:cNvSpPr/>
          <p:nvPr/>
        </p:nvSpPr>
        <p:spPr>
          <a:xfrm>
            <a:off x="447927" y="9784080"/>
            <a:ext cx="6839713" cy="310896"/>
          </a:xfrm>
          <a:prstGeom prst="rect">
            <a:avLst/>
          </a:prstGeom>
          <a:noFill/>
          <a:ln/>
        </p:spPr>
        <p:txBody>
          <a:bodyPr wrap="square" lIns="0" tIns="0" rIns="0" bIns="0" rtlCol="0" anchor="ctr">
            <a:normAutofit/>
          </a:bodyPr>
          <a:lstStyle/>
          <a:p>
            <a:pPr marL="0" indent="0">
              <a:buNone/>
            </a:pPr>
            <a:r>
              <a:rPr lang="en-US" sz="930" b="1" dirty="0">
                <a:solidFill>
                  <a:srgbClr val="222222"/>
                </a:solidFill>
              </a:rPr>
              <a:t>※ </a:t>
            </a:r>
            <a:r>
              <a:rPr lang="en-US" sz="930" b="1" dirty="0" err="1">
                <a:solidFill>
                  <a:srgbClr val="222222"/>
                </a:solidFill>
              </a:rPr>
              <a:t>市町村長が必要と認める書類を追加でお願いする場合があります。個別事情については、申請前に市町村へご相談ください</a:t>
            </a:r>
            <a:r>
              <a:rPr lang="en-US" sz="930" b="1" dirty="0">
                <a:solidFill>
                  <a:srgbClr val="222222"/>
                </a:solidFill>
              </a:rPr>
              <a:t>。</a:t>
            </a:r>
            <a:endParaRPr lang="en-US" sz="93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Yu Gothic"/>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Yu Gothic"/>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Yu Gothic"/>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Yu Gothic"/>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DAAD80CEA11DB947AA8709A69DCCE08F" ma:contentTypeVersion="14" ma:contentTypeDescription="新しいドキュメントを作成します。" ma:contentTypeScope="" ma:versionID="db8a31923bb87433fe12e57a387880b9">
  <xsd:schema xmlns:xsd="http://www.w3.org/2001/XMLSchema" xmlns:xs="http://www.w3.org/2001/XMLSchema" xmlns:p="http://schemas.microsoft.com/office/2006/metadata/properties" xmlns:ns2="2f1bfda6-5234-4e91-856f-08a19e05f961" xmlns:ns3="a310568e-dee9-4420-8dc0-6d8403035fdf" targetNamespace="http://schemas.microsoft.com/office/2006/metadata/properties" ma:root="true" ma:fieldsID="1b58cbd531a64f644cb6a21c31f62c0d" ns2:_="" ns3:_="">
    <xsd:import namespace="2f1bfda6-5234-4e91-856f-08a19e05f961"/>
    <xsd:import namespace="a310568e-dee9-4420-8dc0-6d8403035fdf"/>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1bfda6-5234-4e91-856f-08a19e05f961"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画像タグ" ma:readOnly="false" ma:fieldId="{5cf76f15-5ced-4ddc-b409-7134ff3c332f}" ma:taxonomyMulti="true" ma:sspId="1e1c6816-2a4f-4461-93c7-8dd281d6228d"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element name="MediaServiceLocation" ma:index="21"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310568e-dee9-4420-8dc0-6d8403035fdf"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ef8b0814-921d-4bb3-9333-afafb9da5132}" ma:internalName="TaxCatchAll" ma:showField="CatchAllData" ma:web="a310568e-dee9-4420-8dc0-6d8403035fd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310568e-dee9-4420-8dc0-6d8403035fdf" xsi:nil="true"/>
    <lcf76f155ced4ddcb4097134ff3c332f xmlns="2f1bfda6-5234-4e91-856f-08a19e05f96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EA541ED-7C2F-4A9C-9F61-8CDC180C8F5C}"/>
</file>

<file path=customXml/itemProps2.xml><?xml version="1.0" encoding="utf-8"?>
<ds:datastoreItem xmlns:ds="http://schemas.openxmlformats.org/officeDocument/2006/customXml" ds:itemID="{90E944A9-F6A8-4375-8396-2368D8E0DF30}">
  <ds:schemaRefs>
    <ds:schemaRef ds:uri="http://schemas.microsoft.com/sharepoint/v3/contenttype/forms"/>
  </ds:schemaRefs>
</ds:datastoreItem>
</file>

<file path=customXml/itemProps3.xml><?xml version="1.0" encoding="utf-8"?>
<ds:datastoreItem xmlns:ds="http://schemas.openxmlformats.org/officeDocument/2006/customXml" ds:itemID="{8EA8DDDD-3B39-4CE5-B511-C33B067B5358}">
  <ds:schemaRefs>
    <ds:schemaRef ds:uri="http://purl.org/dc/terms/"/>
    <ds:schemaRef ds:uri="44240900-7b26-4afa-834c-6eaaaf17207c"/>
    <ds:schemaRef ds:uri="http://schemas.microsoft.com/office/2006/documentManagement/types"/>
    <ds:schemaRef ds:uri="http://purl.org/dc/dcmitype/"/>
    <ds:schemaRef ds:uri="http://www.w3.org/XML/1998/namespace"/>
    <ds:schemaRef ds:uri="http://schemas.microsoft.com/office/2006/metadata/properties"/>
    <ds:schemaRef ds:uri="http://schemas.openxmlformats.org/package/2006/metadata/core-properties"/>
    <ds:schemaRef ds:uri="http://schemas.microsoft.com/office/infopath/2007/PartnerControls"/>
    <ds:schemaRef ds:uri="07955cd6-692b-4fb6-b8a2-e5dc0f95699b"/>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19</TotalTime>
  <Words>385</Words>
  <PresentationFormat>ユーザー設定</PresentationFormat>
  <Paragraphs>60</Paragraphs>
  <Slides>2</Slides>
  <Notes>2</Notes>
  <HiddenSlides>0</HiddenSlides>
  <MMClips>0</MMClips>
  <ScaleCrop>false</ScaleCrop>
  <HeadingPairs>
    <vt:vector size="6" baseType="variant">
      <vt:variant>
        <vt:lpstr>使用されているフォント</vt:lpstr>
      </vt:variant>
      <vt:variant>
        <vt:i4>2</vt:i4>
      </vt:variant>
      <vt:variant>
        <vt:lpstr>テーマ</vt:lpstr>
      </vt:variant>
      <vt:variant>
        <vt:i4>1</vt:i4>
      </vt:variant>
      <vt:variant>
        <vt:lpstr>スライド タイトル</vt:lpstr>
      </vt:variant>
      <vt:variant>
        <vt:i4>2</vt:i4>
      </vt:variant>
    </vt:vector>
  </HeadingPairs>
  <TitlesOfParts>
    <vt:vector size="5" baseType="lpstr">
      <vt:lpstr>Yu Gothic</vt:lpstr>
      <vt:lpstr>Arial</vt:lpstr>
      <vt:lpstr>Office Theme</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2026-08-13T00:59:24Z</cp:lastPrinted>
  <dcterms:created xsi:type="dcterms:W3CDTF">2026-08-12T21:03:37Z</dcterms:created>
  <dcterms:modified xsi:type="dcterms:W3CDTF">2026-08-24T00:05:48Z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0x010100DAAD80CEA11DB947AA8709A69DCCE08F</vt:lpwstr>
  </property>
  <property fmtid="{D5CDD505-2E9C-101B-9397-08002B2CF9AE}" pid="3" name="MediaServiceImageTags">
    <vt:lpwstr/>
  </property>
</Properties>
</file>