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4"/>
  </p:sldMasterIdLst>
  <p:sldIdLst>
    <p:sldId id="263" r:id="rId5"/>
    <p:sldId id="264" r:id="rId6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淡色スタイル 2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00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1120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F2970-A03D-4E87-8EA7-F1681065FEF8}" type="datetimeFigureOut">
              <a:rPr kumimoji="1" lang="ja-JP" altLang="en-US" smtClean="0"/>
              <a:t>2024/4/25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A2EE0-7E84-4DB2-BA8E-459CFB4B3BB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658433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F2970-A03D-4E87-8EA7-F1681065FEF8}" type="datetimeFigureOut">
              <a:rPr kumimoji="1" lang="ja-JP" altLang="en-US" smtClean="0"/>
              <a:t>2024/4/25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A2EE0-7E84-4DB2-BA8E-459CFB4B3BB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196034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F2970-A03D-4E87-8EA7-F1681065FEF8}" type="datetimeFigureOut">
              <a:rPr kumimoji="1" lang="ja-JP" altLang="en-US" smtClean="0"/>
              <a:t>2024/4/25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A2EE0-7E84-4DB2-BA8E-459CFB4B3BB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797490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F2970-A03D-4E87-8EA7-F1681065FEF8}" type="datetimeFigureOut">
              <a:rPr kumimoji="1" lang="ja-JP" altLang="en-US" smtClean="0"/>
              <a:t>2024/4/25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A2EE0-7E84-4DB2-BA8E-459CFB4B3BB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980706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F2970-A03D-4E87-8EA7-F1681065FEF8}" type="datetimeFigureOut">
              <a:rPr kumimoji="1" lang="ja-JP" altLang="en-US" smtClean="0"/>
              <a:t>2024/4/25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A2EE0-7E84-4DB2-BA8E-459CFB4B3BB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852507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F2970-A03D-4E87-8EA7-F1681065FEF8}" type="datetimeFigureOut">
              <a:rPr kumimoji="1" lang="ja-JP" altLang="en-US" smtClean="0"/>
              <a:t>2024/4/25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A2EE0-7E84-4DB2-BA8E-459CFB4B3BB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48576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F2970-A03D-4E87-8EA7-F1681065FEF8}" type="datetimeFigureOut">
              <a:rPr kumimoji="1" lang="ja-JP" altLang="en-US" smtClean="0"/>
              <a:t>2024/4/25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A2EE0-7E84-4DB2-BA8E-459CFB4B3BB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591699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F2970-A03D-4E87-8EA7-F1681065FEF8}" type="datetimeFigureOut">
              <a:rPr kumimoji="1" lang="ja-JP" altLang="en-US" smtClean="0"/>
              <a:t>2024/4/25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A2EE0-7E84-4DB2-BA8E-459CFB4B3BB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883721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F2970-A03D-4E87-8EA7-F1681065FEF8}" type="datetimeFigureOut">
              <a:rPr kumimoji="1" lang="ja-JP" altLang="en-US" smtClean="0"/>
              <a:t>2024/4/25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A2EE0-7E84-4DB2-BA8E-459CFB4B3BB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224424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F2970-A03D-4E87-8EA7-F1681065FEF8}" type="datetimeFigureOut">
              <a:rPr kumimoji="1" lang="ja-JP" altLang="en-US" smtClean="0"/>
              <a:t>2024/4/25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A2EE0-7E84-4DB2-BA8E-459CFB4B3BB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048429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F2970-A03D-4E87-8EA7-F1681065FEF8}" type="datetimeFigureOut">
              <a:rPr kumimoji="1" lang="ja-JP" altLang="en-US" smtClean="0"/>
              <a:t>2024/4/25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A2EE0-7E84-4DB2-BA8E-459CFB4B3BB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447393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8F2970-A03D-4E87-8EA7-F1681065FEF8}" type="datetimeFigureOut">
              <a:rPr kumimoji="1" lang="ja-JP" altLang="en-US" smtClean="0"/>
              <a:t>2024/4/25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5A2EE0-7E84-4DB2-BA8E-459CFB4B3BB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023531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AFD1CA9-C07D-4810-81CD-B6AB34D4A040}"/>
              </a:ext>
            </a:extLst>
          </p:cNvPr>
          <p:cNvSpPr/>
          <p:nvPr/>
        </p:nvSpPr>
        <p:spPr>
          <a:xfrm>
            <a:off x="279335" y="149979"/>
            <a:ext cx="9339072" cy="559210"/>
          </a:xfrm>
          <a:prstGeom prst="rect">
            <a:avLst/>
          </a:prstGeom>
          <a:solidFill>
            <a:srgbClr val="006666"/>
          </a:solidFill>
          <a:ln w="19050" cap="flat" cmpd="sng" algn="ctr">
            <a:solidFill>
              <a:schemeClr val="tx1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defTabSz="371475">
              <a:defRPr/>
            </a:pPr>
            <a:r>
              <a:rPr lang="ja-JP" altLang="en-US" sz="2600" b="1" kern="0" dirty="0">
                <a:solidFill>
                  <a:prstClr val="white"/>
                </a:solidFill>
                <a:latin typeface="Calibri" panose="020F0502020204030204"/>
                <a:ea typeface="游ゴシック" panose="020B0400000000000000" pitchFamily="50" charset="-128"/>
              </a:rPr>
              <a:t>ワークシート① 仮想まちで取り組む施策の全体像</a:t>
            </a:r>
            <a:endParaRPr kumimoji="0" lang="en-US" altLang="ja-JP" sz="2600" b="1" kern="0" dirty="0">
              <a:solidFill>
                <a:prstClr val="white"/>
              </a:solidFill>
              <a:latin typeface="Calibri" panose="020F0502020204030204"/>
              <a:ea typeface="游ゴシック" panose="020B0400000000000000" pitchFamily="50" charset="-128"/>
            </a:endParaRPr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9A37077E-364D-447E-8271-DA16E66DCC2B}"/>
              </a:ext>
            </a:extLst>
          </p:cNvPr>
          <p:cNvSpPr/>
          <p:nvPr/>
        </p:nvSpPr>
        <p:spPr>
          <a:xfrm>
            <a:off x="8132618" y="215496"/>
            <a:ext cx="1404718" cy="423849"/>
          </a:xfrm>
          <a:prstGeom prst="rect">
            <a:avLst/>
          </a:prstGeom>
          <a:solidFill>
            <a:sysClr val="window" lastClr="FFFFFF"/>
          </a:solidFill>
          <a:ln w="12700" cap="flat" cmpd="sng" algn="ctr">
            <a:solidFill>
              <a:sysClr val="window" lastClr="FFFFFF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defTabSz="371475">
              <a:defRPr/>
            </a:pPr>
            <a:r>
              <a:rPr kumimoji="0" lang="ja-JP" altLang="en-US" sz="1138" b="1" kern="0" dirty="0">
                <a:solidFill>
                  <a:prstClr val="black"/>
                </a:solidFill>
                <a:latin typeface="Calibri" panose="020F0502020204030204"/>
                <a:ea typeface="游ゴシック" panose="020B0400000000000000" pitchFamily="50" charset="-128"/>
              </a:rPr>
              <a:t>グループ：　　</a:t>
            </a:r>
            <a:endParaRPr kumimoji="0" lang="en-US" altLang="ja-JP" sz="1138" b="1" kern="0" dirty="0">
              <a:solidFill>
                <a:prstClr val="black"/>
              </a:solidFill>
              <a:latin typeface="Calibri" panose="020F0502020204030204"/>
              <a:ea typeface="游ゴシック" panose="020B0400000000000000" pitchFamily="50" charset="-128"/>
            </a:endParaRPr>
          </a:p>
        </p:txBody>
      </p:sp>
      <p:sp>
        <p:nvSpPr>
          <p:cNvPr id="10" name="タイトル 1">
            <a:extLst>
              <a:ext uri="{FF2B5EF4-FFF2-40B4-BE49-F238E27FC236}">
                <a16:creationId xmlns:a16="http://schemas.microsoft.com/office/drawing/2014/main" id="{5B7B1672-3E2D-45C5-B699-7DD0A1289B98}"/>
              </a:ext>
            </a:extLst>
          </p:cNvPr>
          <p:cNvSpPr txBox="1">
            <a:spLocks/>
          </p:cNvSpPr>
          <p:nvPr/>
        </p:nvSpPr>
        <p:spPr>
          <a:xfrm>
            <a:off x="279335" y="6440724"/>
            <a:ext cx="3789190" cy="335324"/>
          </a:xfrm>
          <a:prstGeom prst="rect">
            <a:avLst/>
          </a:prstGeom>
        </p:spPr>
        <p:txBody>
          <a:bodyPr vert="horz" lIns="74295" tIns="37148" rIns="74295" bIns="37148" rtlCol="0" anchor="ctr">
            <a:noAutofit/>
          </a:bodyPr>
          <a:lstStyle>
            <a:lvl1pPr algn="l" defTabSz="121917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5867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defTabSz="990576">
              <a:defRPr/>
            </a:pPr>
            <a:r>
              <a:rPr lang="ja-JP" altLang="en-US" sz="975" dirty="0">
                <a:solidFill>
                  <a:sysClr val="window" lastClr="FFFFFF">
                    <a:lumMod val="50000"/>
                  </a:sys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令和５年度三重県地域脱炭素ステップアップ講座（第</a:t>
            </a:r>
            <a:r>
              <a:rPr lang="en-US" altLang="ja-JP" sz="975" dirty="0">
                <a:solidFill>
                  <a:sysClr val="window" lastClr="FFFFFF">
                    <a:lumMod val="50000"/>
                  </a:sys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3</a:t>
            </a:r>
            <a:r>
              <a:rPr lang="ja-JP" altLang="en-US" sz="975" dirty="0">
                <a:solidFill>
                  <a:sysClr val="window" lastClr="FFFFFF">
                    <a:lumMod val="50000"/>
                  </a:sys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回）</a:t>
            </a:r>
          </a:p>
        </p:txBody>
      </p:sp>
      <p:graphicFrame>
        <p:nvGraphicFramePr>
          <p:cNvPr id="13" name="表 4">
            <a:extLst>
              <a:ext uri="{FF2B5EF4-FFF2-40B4-BE49-F238E27FC236}">
                <a16:creationId xmlns:a16="http://schemas.microsoft.com/office/drawing/2014/main" id="{10CAC7C6-E8FA-6FF1-7DEE-3E9B8A3B2DE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72515119"/>
              </p:ext>
            </p:extLst>
          </p:nvPr>
        </p:nvGraphicFramePr>
        <p:xfrm>
          <a:off x="279335" y="830786"/>
          <a:ext cx="9339072" cy="81396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339072">
                  <a:extLst>
                    <a:ext uri="{9D8B030D-6E8A-4147-A177-3AD203B41FA5}">
                      <a16:colId xmlns:a16="http://schemas.microsoft.com/office/drawing/2014/main" val="915735810"/>
                    </a:ext>
                  </a:extLst>
                </a:gridCol>
              </a:tblGrid>
              <a:tr h="296974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dirty="0">
                          <a:solidFill>
                            <a:schemeClr val="tx1"/>
                          </a:solidFill>
                        </a:rPr>
                        <a:t>ビジョン</a:t>
                      </a:r>
                      <a:endParaRPr kumimoji="1" lang="en-US" altLang="ja-JP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22653720"/>
                  </a:ext>
                </a:extLst>
              </a:tr>
              <a:tr h="448207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45252057"/>
                  </a:ext>
                </a:extLst>
              </a:tr>
            </a:tbl>
          </a:graphicData>
        </a:graphic>
      </p:graphicFrame>
      <p:graphicFrame>
        <p:nvGraphicFramePr>
          <p:cNvPr id="3" name="表 4">
            <a:extLst>
              <a:ext uri="{FF2B5EF4-FFF2-40B4-BE49-F238E27FC236}">
                <a16:creationId xmlns:a16="http://schemas.microsoft.com/office/drawing/2014/main" id="{43F85843-9895-8BFE-CA0E-21A32491E2F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43756183"/>
              </p:ext>
            </p:extLst>
          </p:nvPr>
        </p:nvGraphicFramePr>
        <p:xfrm>
          <a:off x="279335" y="1852803"/>
          <a:ext cx="3926905" cy="451886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26905">
                  <a:extLst>
                    <a:ext uri="{9D8B030D-6E8A-4147-A177-3AD203B41FA5}">
                      <a16:colId xmlns:a16="http://schemas.microsoft.com/office/drawing/2014/main" val="915735810"/>
                    </a:ext>
                  </a:extLst>
                </a:gridCol>
              </a:tblGrid>
              <a:tr h="309927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dirty="0">
                          <a:solidFill>
                            <a:schemeClr val="tx1"/>
                          </a:solidFill>
                        </a:rPr>
                        <a:t>主な施策の概要</a:t>
                      </a:r>
                      <a:endParaRPr kumimoji="1" lang="en-US" altLang="ja-JP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22653720"/>
                  </a:ext>
                </a:extLst>
              </a:tr>
              <a:tr h="2048637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dirty="0">
                          <a:solidFill>
                            <a:schemeClr val="tx1"/>
                          </a:solidFill>
                        </a:rPr>
                        <a:t>公共の範囲内</a:t>
                      </a:r>
                      <a:endParaRPr kumimoji="1" lang="en-US" altLang="ja-JP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45252057"/>
                  </a:ext>
                </a:extLst>
              </a:tr>
              <a:tr h="2104470"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区域全体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53497095"/>
                  </a:ext>
                </a:extLst>
              </a:tr>
            </a:tbl>
          </a:graphicData>
        </a:graphic>
      </p:graphicFrame>
      <p:graphicFrame>
        <p:nvGraphicFramePr>
          <p:cNvPr id="8" name="表 4">
            <a:extLst>
              <a:ext uri="{FF2B5EF4-FFF2-40B4-BE49-F238E27FC236}">
                <a16:creationId xmlns:a16="http://schemas.microsoft.com/office/drawing/2014/main" id="{6BDA2082-0031-FFE0-D7D1-72F1A238CEF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22687082"/>
              </p:ext>
            </p:extLst>
          </p:nvPr>
        </p:nvGraphicFramePr>
        <p:xfrm>
          <a:off x="4399280" y="1852802"/>
          <a:ext cx="5219130" cy="451751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69855">
                  <a:extLst>
                    <a:ext uri="{9D8B030D-6E8A-4147-A177-3AD203B41FA5}">
                      <a16:colId xmlns:a16="http://schemas.microsoft.com/office/drawing/2014/main" val="915735810"/>
                    </a:ext>
                  </a:extLst>
                </a:gridCol>
                <a:gridCol w="869855">
                  <a:extLst>
                    <a:ext uri="{9D8B030D-6E8A-4147-A177-3AD203B41FA5}">
                      <a16:colId xmlns:a16="http://schemas.microsoft.com/office/drawing/2014/main" val="1596709177"/>
                    </a:ext>
                  </a:extLst>
                </a:gridCol>
                <a:gridCol w="869855">
                  <a:extLst>
                    <a:ext uri="{9D8B030D-6E8A-4147-A177-3AD203B41FA5}">
                      <a16:colId xmlns:a16="http://schemas.microsoft.com/office/drawing/2014/main" val="791956753"/>
                    </a:ext>
                  </a:extLst>
                </a:gridCol>
                <a:gridCol w="869855">
                  <a:extLst>
                    <a:ext uri="{9D8B030D-6E8A-4147-A177-3AD203B41FA5}">
                      <a16:colId xmlns:a16="http://schemas.microsoft.com/office/drawing/2014/main" val="3528731236"/>
                    </a:ext>
                  </a:extLst>
                </a:gridCol>
                <a:gridCol w="869855">
                  <a:extLst>
                    <a:ext uri="{9D8B030D-6E8A-4147-A177-3AD203B41FA5}">
                      <a16:colId xmlns:a16="http://schemas.microsoft.com/office/drawing/2014/main" val="561728687"/>
                    </a:ext>
                  </a:extLst>
                </a:gridCol>
                <a:gridCol w="869855">
                  <a:extLst>
                    <a:ext uri="{9D8B030D-6E8A-4147-A177-3AD203B41FA5}">
                      <a16:colId xmlns:a16="http://schemas.microsoft.com/office/drawing/2014/main" val="731209805"/>
                    </a:ext>
                  </a:extLst>
                </a:gridCol>
              </a:tblGrid>
              <a:tr h="379309">
                <a:tc gridSpan="6">
                  <a:txBody>
                    <a:bodyPr/>
                    <a:lstStyle/>
                    <a:p>
                      <a:pPr algn="l"/>
                      <a:r>
                        <a:rPr kumimoji="1" lang="ja-JP" altLang="en-US" dirty="0">
                          <a:solidFill>
                            <a:schemeClr val="tx1"/>
                          </a:solidFill>
                        </a:rPr>
                        <a:t>取り組みのスケジュール</a:t>
                      </a:r>
                      <a:endParaRPr kumimoji="1" lang="en-US" altLang="ja-JP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22653720"/>
                  </a:ext>
                </a:extLst>
              </a:tr>
              <a:tr h="460217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/>
                        <a:t>2024</a:t>
                      </a:r>
                    </a:p>
                    <a:p>
                      <a:pPr algn="ctr"/>
                      <a:r>
                        <a:rPr kumimoji="1" lang="ja-JP" altLang="en-US" sz="1200" dirty="0"/>
                        <a:t>年度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/>
                        <a:t>2025</a:t>
                      </a:r>
                    </a:p>
                    <a:p>
                      <a:pPr algn="ctr"/>
                      <a:r>
                        <a:rPr kumimoji="1" lang="ja-JP" altLang="en-US" sz="1200" dirty="0"/>
                        <a:t>年度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/>
                        <a:t>2026</a:t>
                      </a:r>
                    </a:p>
                    <a:p>
                      <a:pPr algn="ctr"/>
                      <a:r>
                        <a:rPr kumimoji="1" lang="ja-JP" altLang="en-US" sz="1200" dirty="0"/>
                        <a:t>年度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/>
                        <a:t>2027</a:t>
                      </a:r>
                    </a:p>
                    <a:p>
                      <a:pPr algn="ctr"/>
                      <a:r>
                        <a:rPr kumimoji="1" lang="ja-JP" altLang="en-US" sz="1200" dirty="0"/>
                        <a:t>年度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/>
                        <a:t>・・・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/>
                        <a:t>2030</a:t>
                      </a:r>
                    </a:p>
                    <a:p>
                      <a:pPr algn="ctr"/>
                      <a:r>
                        <a:rPr kumimoji="1" lang="ja-JP" altLang="en-US" sz="1200" dirty="0"/>
                        <a:t>年度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45252057"/>
                  </a:ext>
                </a:extLst>
              </a:tr>
              <a:tr h="3677991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3046096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920904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AFD1CA9-C07D-4810-81CD-B6AB34D4A040}"/>
              </a:ext>
            </a:extLst>
          </p:cNvPr>
          <p:cNvSpPr/>
          <p:nvPr/>
        </p:nvSpPr>
        <p:spPr>
          <a:xfrm>
            <a:off x="279335" y="135801"/>
            <a:ext cx="9339072" cy="559210"/>
          </a:xfrm>
          <a:prstGeom prst="rect">
            <a:avLst/>
          </a:prstGeom>
          <a:solidFill>
            <a:srgbClr val="006666"/>
          </a:solidFill>
          <a:ln w="19050" cap="flat" cmpd="sng" algn="ctr">
            <a:solidFill>
              <a:schemeClr val="tx1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defTabSz="371475">
              <a:defRPr/>
            </a:pPr>
            <a:r>
              <a:rPr lang="ja-JP" altLang="en-US" sz="2600" b="1" kern="0" dirty="0">
                <a:solidFill>
                  <a:prstClr val="white"/>
                </a:solidFill>
                <a:latin typeface="Calibri" panose="020F0502020204030204"/>
                <a:ea typeface="游ゴシック" panose="020B0400000000000000" pitchFamily="50" charset="-128"/>
              </a:rPr>
              <a:t>ワークシート② 施策の課題と解決策・進め方</a:t>
            </a:r>
            <a:endParaRPr kumimoji="0" lang="en-US" altLang="ja-JP" sz="2600" b="1" kern="0" dirty="0">
              <a:solidFill>
                <a:prstClr val="white"/>
              </a:solidFill>
              <a:latin typeface="Calibri" panose="020F0502020204030204"/>
              <a:ea typeface="游ゴシック" panose="020B0400000000000000" pitchFamily="50" charset="-128"/>
            </a:endParaRPr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9A37077E-364D-447E-8271-DA16E66DCC2B}"/>
              </a:ext>
            </a:extLst>
          </p:cNvPr>
          <p:cNvSpPr/>
          <p:nvPr/>
        </p:nvSpPr>
        <p:spPr>
          <a:xfrm>
            <a:off x="8132618" y="215496"/>
            <a:ext cx="1404718" cy="423849"/>
          </a:xfrm>
          <a:prstGeom prst="rect">
            <a:avLst/>
          </a:prstGeom>
          <a:solidFill>
            <a:sysClr val="window" lastClr="FFFFFF"/>
          </a:solidFill>
          <a:ln w="12700" cap="flat" cmpd="sng" algn="ctr">
            <a:solidFill>
              <a:sysClr val="window" lastClr="FFFFFF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defTabSz="371475">
              <a:defRPr/>
            </a:pPr>
            <a:r>
              <a:rPr kumimoji="0" lang="ja-JP" altLang="en-US" sz="1138" b="1" kern="0" dirty="0">
                <a:solidFill>
                  <a:prstClr val="black"/>
                </a:solidFill>
                <a:latin typeface="Calibri" panose="020F0502020204030204"/>
                <a:ea typeface="游ゴシック" panose="020B0400000000000000" pitchFamily="50" charset="-128"/>
              </a:rPr>
              <a:t>グループ：　　</a:t>
            </a:r>
            <a:endParaRPr kumimoji="0" lang="en-US" altLang="ja-JP" sz="1138" b="1" kern="0" dirty="0">
              <a:solidFill>
                <a:prstClr val="black"/>
              </a:solidFill>
              <a:latin typeface="Calibri" panose="020F0502020204030204"/>
              <a:ea typeface="游ゴシック" panose="020B0400000000000000" pitchFamily="50" charset="-128"/>
            </a:endParaRPr>
          </a:p>
        </p:txBody>
      </p:sp>
      <p:sp>
        <p:nvSpPr>
          <p:cNvPr id="10" name="タイトル 1">
            <a:extLst>
              <a:ext uri="{FF2B5EF4-FFF2-40B4-BE49-F238E27FC236}">
                <a16:creationId xmlns:a16="http://schemas.microsoft.com/office/drawing/2014/main" id="{5B7B1672-3E2D-45C5-B699-7DD0A1289B98}"/>
              </a:ext>
            </a:extLst>
          </p:cNvPr>
          <p:cNvSpPr txBox="1">
            <a:spLocks/>
          </p:cNvSpPr>
          <p:nvPr/>
        </p:nvSpPr>
        <p:spPr>
          <a:xfrm>
            <a:off x="279335" y="6440724"/>
            <a:ext cx="3789190" cy="335324"/>
          </a:xfrm>
          <a:prstGeom prst="rect">
            <a:avLst/>
          </a:prstGeom>
        </p:spPr>
        <p:txBody>
          <a:bodyPr vert="horz" lIns="74295" tIns="37148" rIns="74295" bIns="37148" rtlCol="0" anchor="ctr">
            <a:noAutofit/>
          </a:bodyPr>
          <a:lstStyle>
            <a:lvl1pPr algn="l" defTabSz="121917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5867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defTabSz="990576">
              <a:defRPr/>
            </a:pPr>
            <a:r>
              <a:rPr lang="ja-JP" altLang="en-US" sz="975" dirty="0">
                <a:solidFill>
                  <a:sysClr val="window" lastClr="FFFFFF">
                    <a:lumMod val="50000"/>
                  </a:sys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令和５年度三重県地域脱炭素ステップアップ講座（第</a:t>
            </a:r>
            <a:r>
              <a:rPr lang="en-US" altLang="ja-JP" sz="975" dirty="0">
                <a:solidFill>
                  <a:sysClr val="window" lastClr="FFFFFF">
                    <a:lumMod val="50000"/>
                  </a:sys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3</a:t>
            </a:r>
            <a:r>
              <a:rPr lang="ja-JP" altLang="en-US" sz="975" dirty="0">
                <a:solidFill>
                  <a:sysClr val="window" lastClr="FFFFFF">
                    <a:lumMod val="50000"/>
                  </a:sys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回）</a:t>
            </a:r>
          </a:p>
        </p:txBody>
      </p:sp>
      <p:graphicFrame>
        <p:nvGraphicFramePr>
          <p:cNvPr id="5" name="表 7">
            <a:extLst>
              <a:ext uri="{FF2B5EF4-FFF2-40B4-BE49-F238E27FC236}">
                <a16:creationId xmlns:a16="http://schemas.microsoft.com/office/drawing/2014/main" id="{0AFEAD70-9E6D-5B0B-477A-AC702569A92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67829215"/>
              </p:ext>
            </p:extLst>
          </p:nvPr>
        </p:nvGraphicFramePr>
        <p:xfrm>
          <a:off x="279335" y="876932"/>
          <a:ext cx="4292665" cy="556379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292665">
                  <a:extLst>
                    <a:ext uri="{9D8B030D-6E8A-4147-A177-3AD203B41FA5}">
                      <a16:colId xmlns:a16="http://schemas.microsoft.com/office/drawing/2014/main" val="428200373"/>
                    </a:ext>
                  </a:extLst>
                </a:gridCol>
              </a:tblGrid>
              <a:tr h="1390948"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①人的・組織的課題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23696190"/>
                  </a:ext>
                </a:extLst>
              </a:tr>
              <a:tr h="1390948"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②経済的課題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45334625"/>
                  </a:ext>
                </a:extLst>
              </a:tr>
              <a:tr h="1390948"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③設備・技術的課題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27138759"/>
                  </a:ext>
                </a:extLst>
              </a:tr>
              <a:tr h="1390948"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④その他課題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83843100"/>
                  </a:ext>
                </a:extLst>
              </a:tr>
            </a:tbl>
          </a:graphicData>
        </a:graphic>
      </p:graphicFrame>
      <p:graphicFrame>
        <p:nvGraphicFramePr>
          <p:cNvPr id="11" name="表 7">
            <a:extLst>
              <a:ext uri="{FF2B5EF4-FFF2-40B4-BE49-F238E27FC236}">
                <a16:creationId xmlns:a16="http://schemas.microsoft.com/office/drawing/2014/main" id="{889DFC2B-D2AF-ECA3-EA11-E0FB772A6C8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21154346"/>
              </p:ext>
            </p:extLst>
          </p:nvPr>
        </p:nvGraphicFramePr>
        <p:xfrm>
          <a:off x="5325742" y="876932"/>
          <a:ext cx="4292665" cy="556379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292665">
                  <a:extLst>
                    <a:ext uri="{9D8B030D-6E8A-4147-A177-3AD203B41FA5}">
                      <a16:colId xmlns:a16="http://schemas.microsoft.com/office/drawing/2014/main" val="428200373"/>
                    </a:ext>
                  </a:extLst>
                </a:gridCol>
              </a:tblGrid>
              <a:tr h="1390948"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①に対する解決策・進め方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23696190"/>
                  </a:ext>
                </a:extLst>
              </a:tr>
              <a:tr h="1390948"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②に対する解決策・進め方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45334625"/>
                  </a:ext>
                </a:extLst>
              </a:tr>
              <a:tr h="1390948"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③に対する解決策・進め方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27138759"/>
                  </a:ext>
                </a:extLst>
              </a:tr>
              <a:tr h="1390948"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④に対する解決策・進め方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83843100"/>
                  </a:ext>
                </a:extLst>
              </a:tr>
            </a:tbl>
          </a:graphicData>
        </a:graphic>
      </p:graphicFrame>
      <p:sp>
        <p:nvSpPr>
          <p:cNvPr id="12" name="矢印: 右 11">
            <a:extLst>
              <a:ext uri="{FF2B5EF4-FFF2-40B4-BE49-F238E27FC236}">
                <a16:creationId xmlns:a16="http://schemas.microsoft.com/office/drawing/2014/main" id="{8D51D502-C62B-B454-6533-DE80D4B743F7}"/>
              </a:ext>
            </a:extLst>
          </p:cNvPr>
          <p:cNvSpPr/>
          <p:nvPr/>
        </p:nvSpPr>
        <p:spPr>
          <a:xfrm>
            <a:off x="4682671" y="2526714"/>
            <a:ext cx="532400" cy="2264228"/>
          </a:xfrm>
          <a:prstGeom prst="rightArrow">
            <a:avLst>
              <a:gd name="adj1" fmla="val 57692"/>
              <a:gd name="adj2" fmla="val 74536"/>
            </a:avLst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072922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GDPRJTB_x003d_P_x306e__x5834__x5408__x306e__xff7a__xff9d__xff84__xff9b__xff70__xff97__xff70__x540d_ xmlns="8a62ebb6-b711-4ab7-b33d-9110d61cbdd9" xsi:nil="true"/>
    <_x4eba__x6570_ xmlns="8a62ebb6-b711-4ab7-b33d-9110d61cbdd9" xsi:nil="true"/>
    <GDPR_x65e5__x672c__x4ee5__x5916__x306e__x7b2c__x4e09__x56fd__x79fb__x8ee2__x304c__x3042__x308b__x5834__x5408__x306e__x56fd__x540d_ xmlns="8a62ebb6-b711-4ab7-b33d-9110d61cbdd9" xsi:nil="true"/>
    <Archive_x4e88__x5b9a__x65e5_ xmlns="8a62ebb6-b711-4ab7-b33d-9110d61cbdd9" xsi:nil="true"/>
    <TaxCatchAll xmlns="b36b396b-ce71-4894-a1f2-4205d8faa0e3" xsi:nil="true"/>
    <GDPR_x5bfe__x8c61__x6570_ xmlns="8a62ebb6-b711-4ab7-b33d-9110d61cbdd9" xsi:nil="true"/>
    <GDPRJTB_x306e__x5f79__x5272_ xmlns="8a62ebb6-b711-4ab7-b33d-9110d61cbdd9" xsi:nil="true"/>
    <_x8fd4__x5374_or_x5ec3__x68c4__x65e5_ xmlns="8a62ebb6-b711-4ab7-b33d-9110d61cbdd9" xsi:nil="true"/>
    <_Flow_SignoffStatus xmlns="8a62ebb6-b711-4ab7-b33d-9110d61cbdd9" xsi:nil="true"/>
    <_x60c5__x5831__x533a__x5206_ xmlns="8a62ebb6-b711-4ab7-b33d-9110d61cbdd9" xsi:nil="true"/>
    <_x6301__x51fa__x8005_ xmlns="8a62ebb6-b711-4ab7-b33d-9110d61cbdd9" xsi:nil="true"/>
    <_x6301__x51fa__x65e5_ xmlns="8a62ebb6-b711-4ab7-b33d-9110d61cbdd9" xsi:nil="true"/>
    <_x8cac__x4efb__x8005_ xmlns="8a62ebb6-b711-4ab7-b33d-9110d61cbdd9">
      <UserInfo>
        <DisplayName/>
        <AccountId xsi:nil="true"/>
        <AccountType/>
      </UserInfo>
    </_x8cac__x4efb__x8005_>
    <_x6301__x51fa__x5a92__x4f53_ xmlns="8a62ebb6-b711-4ab7-b33d-9110d61cbdd9" xsi:nil="true"/>
    <lcf76f155ced4ddcb4097134ff3c332f xmlns="8a62ebb6-b711-4ab7-b33d-9110d61cbdd9">
      <Terms xmlns="http://schemas.microsoft.com/office/infopath/2007/PartnerControls"/>
    </lcf76f155ced4ddcb4097134ff3c332f>
    <_x6570__x5024_ xmlns="8a62ebb6-b711-4ab7-b33d-9110d61cbdd9" xsi:nil="true"/>
    <Project xmlns="8a62ebb6-b711-4ab7-b33d-9110d61cbdd9" xsi:nil="true"/>
    <_x4f5c__x6210__x65e5_ xmlns="8a62ebb6-b711-4ab7-b33d-9110d61cbdd9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76A42AEB0EB1814181AA5A207BB7CD16" ma:contentTypeVersion="36" ma:contentTypeDescription="新しいドキュメントを作成します。" ma:contentTypeScope="" ma:versionID="8bf6c454b605d0888af2c96c1316f24e">
  <xsd:schema xmlns:xsd="http://www.w3.org/2001/XMLSchema" xmlns:xs="http://www.w3.org/2001/XMLSchema" xmlns:p="http://schemas.microsoft.com/office/2006/metadata/properties" xmlns:ns2="8a62ebb6-b711-4ab7-b33d-9110d61cbdd9" xmlns:ns3="cd910eac-860b-4774-900b-10edfc4b71b2" xmlns:ns4="b36b396b-ce71-4894-a1f2-4205d8faa0e3" targetNamespace="http://schemas.microsoft.com/office/2006/metadata/properties" ma:root="true" ma:fieldsID="8cd26ad7b168937d0b6c6693750c03e7" ns2:_="" ns3:_="" ns4:_="">
    <xsd:import namespace="8a62ebb6-b711-4ab7-b33d-9110d61cbdd9"/>
    <xsd:import namespace="cd910eac-860b-4774-900b-10edfc4b71b2"/>
    <xsd:import namespace="b36b396b-ce71-4894-a1f2-4205d8faa0e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Project" minOccurs="0"/>
                <xsd:element ref="ns2:MediaLengthInSeconds" minOccurs="0"/>
                <xsd:element ref="ns2:_Flow_SignoffStatus" minOccurs="0"/>
                <xsd:element ref="ns2:_x60c5__x5831__x533a__x5206_" minOccurs="0"/>
                <xsd:element ref="ns2:_x4eba__x6570_" minOccurs="0"/>
                <xsd:element ref="ns2:_x6301__x51fa__x5a92__x4f53_" minOccurs="0"/>
                <xsd:element ref="ns2:_x6301__x51fa__x8005_" minOccurs="0"/>
                <xsd:element ref="ns2:_x6301__x51fa__x65e5_" minOccurs="0"/>
                <xsd:element ref="ns2:_x8fd4__x5374_or_x5ec3__x68c4__x65e5_" minOccurs="0"/>
                <xsd:element ref="ns2:GDPR_x5bfe__x8c61__x6570_" minOccurs="0"/>
                <xsd:element ref="ns2:GDPR_x65e5__x672c__x4ee5__x5916__x306e__x7b2c__x4e09__x56fd__x79fb__x8ee2__x304c__x3042__x308b__x5834__x5408__x306e__x56fd__x540d_" minOccurs="0"/>
                <xsd:element ref="ns2:GDPRJTB_x306e__x5f79__x5272_" minOccurs="0"/>
                <xsd:element ref="ns2:GDPRJTB_x003d_P_x306e__x5834__x5408__x306e__xff7a__xff9d__xff84__xff9b__xff70__xff97__xff70__x540d_" minOccurs="0"/>
                <xsd:element ref="ns2:lcf76f155ced4ddcb4097134ff3c332f" minOccurs="0"/>
                <xsd:element ref="ns4:TaxCatchAll" minOccurs="0"/>
                <xsd:element ref="ns2:_x4f5c__x6210__x65e5_" minOccurs="0"/>
                <xsd:element ref="ns2:_x8cac__x4efb__x8005_" minOccurs="0"/>
                <xsd:element ref="ns2:Archive_x4e88__x5b9a__x65e5_" minOccurs="0"/>
                <xsd:element ref="ns2:MediaServiceObjectDetectorVersions" minOccurs="0"/>
                <xsd:element ref="ns2:_x6570__x5024_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a62ebb6-b711-4ab7-b33d-9110d61cbdd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3" nillable="true" ma:displayName="Location" ma:internalName="MediaServiceLocation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Project" ma:index="20" nillable="true" ma:displayName="Project " ma:description="SESPP事務局" ma:format="Dropdown" ma:internalName="Project">
      <xsd:simpleType>
        <xsd:restriction base="dms:Text">
          <xsd:maxLength value="255"/>
        </xsd:restriction>
      </xsd:simpleType>
    </xsd:element>
    <xsd:element name="MediaLengthInSeconds" ma:index="21" nillable="true" ma:displayName="Length (seconds)" ma:internalName="MediaLengthInSeconds" ma:readOnly="true">
      <xsd:simpleType>
        <xsd:restriction base="dms:Unknown"/>
      </xsd:simpleType>
    </xsd:element>
    <xsd:element name="_Flow_SignoffStatus" ma:index="22" nillable="true" ma:displayName="出発日" ma:format="DateOnly" ma:internalName="_x627f__x8a8d__x306e__x72b6__x614b_">
      <xsd:simpleType>
        <xsd:restriction base="dms:DateTime"/>
      </xsd:simpleType>
    </xsd:element>
    <xsd:element name="_x60c5__x5831__x533a__x5206_" ma:index="23" nillable="true" ma:displayName="情報区分" ma:format="Dropdown" ma:internalName="_x60c5__x5831__x533a__x5206_">
      <xsd:complexType>
        <xsd:complexContent>
          <xsd:extension base="dms:MultiChoice">
            <xsd:sequence>
              <xsd:element name="Value" maxOccurs="unbounded" minOccurs="0" nillable="true">
                <xsd:simpleType>
                  <xsd:restriction base="dms:Choice">
                    <xsd:enumeration value="氏名のみ"/>
                    <xsd:enumeration value="連絡先（住所・TEL・メアド））"/>
                    <xsd:enumeration value="パスポート・口座"/>
                    <xsd:enumeration value="アレルギー等"/>
                    <xsd:enumeration value="マイナンバー"/>
                    <xsd:enumeration value="印刷済"/>
                    <xsd:enumeration value="セットアップ済"/>
                  </xsd:restriction>
                </xsd:simpleType>
              </xsd:element>
            </xsd:sequence>
          </xsd:extension>
        </xsd:complexContent>
      </xsd:complexType>
    </xsd:element>
    <xsd:element name="_x4eba__x6570_" ma:index="24" nillable="true" ma:displayName="人数" ma:format="Dropdown" ma:internalName="_x4eba__x6570_" ma:percentage="FALSE">
      <xsd:simpleType>
        <xsd:restriction base="dms:Number"/>
      </xsd:simpleType>
    </xsd:element>
    <xsd:element name="_x6301__x51fa__x5a92__x4f53_" ma:index="25" nillable="true" ma:displayName="持出媒体" ma:description="100名以上or要配慮個人情報のみ管理記入（PCごと持出の場合は記入不要）" ma:format="Dropdown" ma:internalName="_x6301__x51fa__x5a92__x4f53_">
      <xsd:simpleType>
        <xsd:restriction base="dms:Choice">
          <xsd:enumeration value="紙"/>
          <xsd:enumeration value="記憶媒体（USB等にDL）"/>
          <xsd:enumeration value="選択肢 3"/>
        </xsd:restriction>
      </xsd:simpleType>
    </xsd:element>
    <xsd:element name="_x6301__x51fa__x8005_" ma:index="26" nillable="true" ma:displayName="持出者" ma:description="100名以上or要配慮個人情報のみ管理記入（PCごと持出の場合は記入不要）" ma:format="Dropdown" ma:internalName="_x6301__x51fa__x8005_">
      <xsd:simpleType>
        <xsd:restriction base="dms:Text">
          <xsd:maxLength value="255"/>
        </xsd:restriction>
      </xsd:simpleType>
    </xsd:element>
    <xsd:element name="_x6301__x51fa__x65e5_" ma:index="27" nillable="true" ma:displayName="持出日" ma:description="100名以上or要配慮個人情報のみ管理記入（PCごと持出の場合は記入不要）" ma:format="DateOnly" ma:internalName="_x6301__x51fa__x65e5_">
      <xsd:simpleType>
        <xsd:restriction base="dms:DateTime"/>
      </xsd:simpleType>
    </xsd:element>
    <xsd:element name="_x8fd4__x5374_or_x5ec3__x68c4__x65e5_" ma:index="28" nillable="true" ma:displayName="返却or廃棄日" ma:description="100名以上or要配慮個人情報のみ管理記入（PCごと持出の場合は記入不要）" ma:format="DateOnly" ma:internalName="_x8fd4__x5374_or_x5ec3__x68c4__x65e5_">
      <xsd:simpleType>
        <xsd:restriction base="dms:DateTime"/>
      </xsd:simpleType>
    </xsd:element>
    <xsd:element name="GDPR_x5bfe__x8c61__x6570_" ma:index="29" nillable="true" ma:displayName="GDPR対象数" ma:description="対象がある場合のみ記入" ma:format="Dropdown" ma:internalName="GDPR_x5bfe__x8c61__x6570_" ma:percentage="FALSE">
      <xsd:simpleType>
        <xsd:restriction base="dms:Number"/>
      </xsd:simpleType>
    </xsd:element>
    <xsd:element name="GDPR_x65e5__x672c__x4ee5__x5916__x306e__x7b2c__x4e09__x56fd__x79fb__x8ee2__x304c__x3042__x308b__x5834__x5408__x306e__x56fd__x540d_" ma:index="30" nillable="true" ma:displayName="GDPR 日本以外の第三国移転がある場合の国名" ma:description="対象がある場合のみ記入" ma:format="Dropdown" ma:internalName="GDPR_x65e5__x672c__x4ee5__x5916__x306e__x7b2c__x4e09__x56fd__x79fb__x8ee2__x304c__x3042__x308b__x5834__x5408__x306e__x56fd__x540d_">
      <xsd:simpleType>
        <xsd:restriction base="dms:Text">
          <xsd:maxLength value="255"/>
        </xsd:restriction>
      </xsd:simpleType>
    </xsd:element>
    <xsd:element name="GDPRJTB_x306e__x5f79__x5272_" ma:index="31" nillable="true" ma:displayName="GDPR JTBの役割" ma:description="対象がある場合のみ記入" ma:format="Dropdown" ma:internalName="GDPRJTB_x306e__x5f79__x5272_">
      <xsd:simpleType>
        <xsd:restriction base="dms:Choice">
          <xsd:enumeration value="ｺﾝﾄﾛｰﾗｰ"/>
          <xsd:enumeration value="ﾌﾟﾛｾｯｻｰ"/>
          <xsd:enumeration value="選択肢 3"/>
        </xsd:restriction>
      </xsd:simpleType>
    </xsd:element>
    <xsd:element name="GDPRJTB_x003d_P_x306e__x5834__x5408__x306e__xff7a__xff9d__xff84__xff9b__xff70__xff97__xff70__x540d_" ma:index="32" nillable="true" ma:displayName="GDPR JTB=Pの場合のｺﾝﾄﾛｰﾗｰ名" ma:description="対象がある場合のみ記入" ma:format="Dropdown" ma:internalName="GDPRJTB_x003d_P_x306e__x5834__x5408__x306e__xff7a__xff9d__xff84__xff9b__xff70__xff97__xff70__x540d_">
      <xsd:simpleType>
        <xsd:restriction base="dms:Text">
          <xsd:maxLength value="255"/>
        </xsd:restriction>
      </xsd:simpleType>
    </xsd:element>
    <xsd:element name="lcf76f155ced4ddcb4097134ff3c332f" ma:index="34" nillable="true" ma:taxonomy="true" ma:internalName="lcf76f155ced4ddcb4097134ff3c332f" ma:taxonomyFieldName="MediaServiceImageTags" ma:displayName="画像タグ" ma:readOnly="false" ma:fieldId="{5cf76f15-5ced-4ddc-b409-7134ff3c332f}" ma:taxonomyMulti="true" ma:sspId="08c8fdf5-0e4d-4d1b-afea-4d142c4803c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_x4f5c__x6210__x65e5_" ma:index="36" nillable="true" ma:displayName="作成日" ma:format="Dropdown" ma:internalName="_x4f5c__x6210__x65e5_">
      <xsd:simpleType>
        <xsd:restriction base="dms:Text">
          <xsd:maxLength value="255"/>
        </xsd:restriction>
      </xsd:simpleType>
    </xsd:element>
    <xsd:element name="_x8cac__x4efb__x8005_" ma:index="37" nillable="true" ma:displayName="管理者" ma:format="Dropdown" ma:list="UserInfo" ma:SharePointGroup="0" ma:internalName="_x8cac__x4efb__x8005_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Archive_x4e88__x5b9a__x65e5_" ma:index="38" nillable="true" ma:displayName="Archive予定日" ma:format="DateOnly" ma:internalName="Archive_x4e88__x5b9a__x65e5_">
      <xsd:simpleType>
        <xsd:restriction base="dms:DateTime"/>
      </xsd:simpleType>
    </xsd:element>
    <xsd:element name="MediaServiceObjectDetectorVersions" ma:index="39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_x6570__x5024_" ma:index="40" nillable="true" ma:displayName="数値" ma:format="Dropdown" ma:internalName="_x6570__x5024_" ma:percentage="FALSE">
      <xsd:simpleType>
        <xsd:restriction base="dms:Number"/>
      </xsd:simpleType>
    </xsd:element>
    <xsd:element name="MediaServiceSearchProperties" ma:index="41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d910eac-860b-4774-900b-10edfc4b71b2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共有相手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共有相手の詳細情報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36b396b-ce71-4894-a1f2-4205d8faa0e3" elementFormDefault="qualified">
    <xsd:import namespace="http://schemas.microsoft.com/office/2006/documentManagement/types"/>
    <xsd:import namespace="http://schemas.microsoft.com/office/infopath/2007/PartnerControls"/>
    <xsd:element name="TaxCatchAll" ma:index="35" nillable="true" ma:displayName="Taxonomy Catch All Column" ma:hidden="true" ma:list="{52269072-2F2F-4DD1-8FD4-D7A54CDD6844}" ma:internalName="TaxCatchAll" ma:showField="CatchAllData" ma:web="{cd910eac-860b-4774-900b-10edfc4b71b2}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9340DBD-D629-44E2-93D1-7F670923423A}">
  <ds:schemaRefs>
    <ds:schemaRef ds:uri="http://schemas.microsoft.com/office/2006/metadata/properties"/>
    <ds:schemaRef ds:uri="http://schemas.microsoft.com/office/infopath/2007/PartnerControls"/>
    <ds:schemaRef ds:uri="8a62ebb6-b711-4ab7-b33d-9110d61cbdd9"/>
    <ds:schemaRef ds:uri="b36b396b-ce71-4894-a1f2-4205d8faa0e3"/>
  </ds:schemaRefs>
</ds:datastoreItem>
</file>

<file path=customXml/itemProps2.xml><?xml version="1.0" encoding="utf-8"?>
<ds:datastoreItem xmlns:ds="http://schemas.openxmlformats.org/officeDocument/2006/customXml" ds:itemID="{5F9E7813-235C-4528-AA01-433B42B5A57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E06FFDED-BBFB-4088-95E8-91F12ED05B5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a62ebb6-b711-4ab7-b33d-9110d61cbdd9"/>
    <ds:schemaRef ds:uri="cd910eac-860b-4774-900b-10edfc4b71b2"/>
    <ds:schemaRef ds:uri="b36b396b-ce71-4894-a1f2-4205d8faa0e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116</Words>
  <Application>Microsoft Macintosh PowerPoint</Application>
  <PresentationFormat>A4 210 x 297 mm</PresentationFormat>
  <Paragraphs>30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7" baseType="lpstr">
      <vt:lpstr>游ゴシック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（ワークショップ）ワークシート</dc:title>
  <dc:subject/>
  <dc:creator/>
  <cp:keywords/>
  <dc:description/>
  <cp:revision>1</cp:revision>
  <dcterms:modified xsi:type="dcterms:W3CDTF">2024-04-25T09:20:39Z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AdHocReviewCycleID">
    <vt:i4>1536833133</vt:i4>
  </property>
  <property fmtid="{D5CDD505-2E9C-101B-9397-08002B2CF9AE}" pid="3" name="_NewReviewCycle">
    <vt:lpwstr/>
  </property>
  <property fmtid="{D5CDD505-2E9C-101B-9397-08002B2CF9AE}" pid="4" name="ContentTypeId">
    <vt:lpwstr>0x01010076A42AEB0EB1814181AA5A207BB7CD16</vt:lpwstr>
  </property>
</Properties>
</file>