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1905" r:id="rId3"/>
    <p:sldId id="1525" r:id="rId4"/>
  </p:sldIdLst>
  <p:sldSz cx="9906000" cy="6858000" type="A4"/>
  <p:notesSz cx="6807200" cy="9939338"/>
  <p:custDataLst>
    <p:tags r:id="rId7"/>
  </p:custDataLst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529FE2-C3A8-EF37-6EA2-42407B35E8E6}" name="新山 貴俊" initials="新山" userId="S::NIIYAM01@moe.go.jp::49323f4e-8c13-4be4-b97f-448439a34ef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枝 奨悟" initials="三枝" lastIdx="1" clrIdx="0">
    <p:extLst>
      <p:ext uri="{19B8F6BF-5375-455C-9EA6-DF929625EA0E}">
        <p15:presenceInfo xmlns:p15="http://schemas.microsoft.com/office/powerpoint/2012/main" userId="S-1-5-21-1193615144-2552221804-3558163934-66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  <a:srgbClr val="FF99FF"/>
    <a:srgbClr val="FFFFFF"/>
    <a:srgbClr val="D7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5214" autoAdjust="0"/>
  </p:normalViewPr>
  <p:slideViewPr>
    <p:cSldViewPr snapToGrid="0" showGuides="1">
      <p:cViewPr>
        <p:scale>
          <a:sx n="100" d="100"/>
          <a:sy n="100" d="100"/>
        </p:scale>
        <p:origin x="440" y="-1464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2588"/>
    </p:cViewPr>
  </p:sorterViewPr>
  <p:notesViewPr>
    <p:cSldViewPr snapToGrid="0">
      <p:cViewPr varScale="1">
        <p:scale>
          <a:sx n="46" d="100"/>
          <a:sy n="46" d="100"/>
        </p:scale>
        <p:origin x="19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5AECE95-7457-6ECB-A5CA-8C483A8774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E46231-5CB0-D1EE-67B4-8A6A66DA57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801D3-C642-4E0F-B67E-B1E91A2BCF4D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AD72A7-ABE3-95F7-B9F5-CB338A786D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D9E2C2-26ED-27A4-2A2A-BAB7770B13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9921C-8628-4470-8EEC-BB743B163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707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4A3A366-18D8-487E-BA3E-3E48B2E60B5E}" type="datetimeFigureOut">
              <a:rPr kumimoji="1" lang="en-US" smtClean="0"/>
              <a:t>7/6/2023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AB87251-69ED-4350-BB0B-12262A29A32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212251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48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8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75F7E1-2E3F-4C7C-83A2-E93C310170BA}"/>
              </a:ext>
            </a:extLst>
          </p:cNvPr>
          <p:cNvSpPr txBox="1"/>
          <p:nvPr userDrawn="1"/>
        </p:nvSpPr>
        <p:spPr>
          <a:xfrm>
            <a:off x="9572459" y="6531417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108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92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6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634820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04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841155-78B8-4E55-8AA5-0630D1CAA2B9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4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-22401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38806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1608DD-961E-4472-8F5E-70124BAF1F26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116480-A486-49AB-86A8-ACD4348D1A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2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58A46B-62AD-48AA-A85B-344E98192258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45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982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79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4481B-3BE5-460C-A453-583733FC9D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3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841155-78B8-4E55-8AA5-0630D1CAA2B9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-22401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38806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1608DD-961E-4472-8F5E-70124BAF1F26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116480-A486-49AB-86A8-ACD4348D1A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58A46B-62AD-48AA-A85B-344E98192258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4481B-3BE5-460C-A453-583733FC9D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95" imgH="396" progId="TCLayout.ActiveDocument.1">
                  <p:embed/>
                </p:oleObj>
              </mc:Choice>
              <mc:Fallback>
                <p:oleObj name="think-cell Slide" r:id="rId13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  <p:sldLayoutId id="2147483658" r:id="rId9"/>
    <p:sldLayoutId id="2147483659" r:id="rId10"/>
  </p:sldLayoutIdLst>
  <p:hf hdr="0" ftr="0" dt="0"/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  <p15:guide id="7" orient="horz" pos="6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2" imgW="395" imgH="396" progId="TCLayout.ActiveDocument.1">
                  <p:embed/>
                </p:oleObj>
              </mc:Choice>
              <mc:Fallback>
                <p:oleObj name="think-cell スライド" r:id="rId12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761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20">
          <p15:clr>
            <a:srgbClr val="F26B43"/>
          </p15:clr>
        </p15:guide>
        <p15:guide id="4" orient="horz" pos="4217">
          <p15:clr>
            <a:srgbClr val="F26B43"/>
          </p15:clr>
        </p15:guide>
        <p15:guide id="5" pos="6145">
          <p15:clr>
            <a:srgbClr val="F26B43"/>
          </p15:clr>
        </p15:guide>
        <p15:guide id="6" pos="95">
          <p15:clr>
            <a:srgbClr val="F26B43"/>
          </p15:clr>
        </p15:guide>
        <p15:guide id="7" orient="horz" pos="6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942D18C-2C5A-4E0A-916C-B50E7CFBD76C}"/>
              </a:ext>
            </a:extLst>
          </p:cNvPr>
          <p:cNvSpPr/>
          <p:nvPr/>
        </p:nvSpPr>
        <p:spPr>
          <a:xfrm>
            <a:off x="5015154" y="2684642"/>
            <a:ext cx="4878000" cy="1565705"/>
          </a:xfrm>
          <a:prstGeom prst="rect">
            <a:avLst/>
          </a:prstGeom>
          <a:noFill/>
          <a:ln w="9525" cap="flat" cmpd="sng" algn="ctr">
            <a:solidFill>
              <a:srgbClr val="009C8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7D7A5B16-F8B1-3FCF-D4C2-3F0E17681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80135"/>
              </p:ext>
            </p:extLst>
          </p:nvPr>
        </p:nvGraphicFramePr>
        <p:xfrm>
          <a:off x="5002690" y="4568066"/>
          <a:ext cx="4890465" cy="2259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077">
                  <a:extLst>
                    <a:ext uri="{9D8B030D-6E8A-4147-A177-3AD203B41FA5}">
                      <a16:colId xmlns:a16="http://schemas.microsoft.com/office/drawing/2014/main" val="2387327546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2954671542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3216918069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3037716678"/>
                    </a:ext>
                  </a:extLst>
                </a:gridCol>
                <a:gridCol w="814777">
                  <a:extLst>
                    <a:ext uri="{9D8B030D-6E8A-4147-A177-3AD203B41FA5}">
                      <a16:colId xmlns:a16="http://schemas.microsoft.com/office/drawing/2014/main" val="994263824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270429192"/>
                    </a:ext>
                  </a:extLst>
                </a:gridCol>
              </a:tblGrid>
              <a:tr h="105262">
                <a:tc>
                  <a:txBody>
                    <a:bodyPr/>
                    <a:lstStyle/>
                    <a:p>
                      <a:pPr marL="0" algn="ctr" defTabSz="914406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2024</a:t>
                      </a:r>
                      <a:r>
                        <a:rPr kumimoji="1" lang="ja-JP" altLang="en-US" sz="7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2026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2027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2028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2029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82390"/>
                  </a:ext>
                </a:extLst>
              </a:tr>
              <a:tr h="215399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79840"/>
                  </a:ext>
                </a:extLst>
              </a:tr>
            </a:tbl>
          </a:graphicData>
        </a:graphic>
      </p:graphicFrame>
      <p:graphicFrame>
        <p:nvGraphicFramePr>
          <p:cNvPr id="7" name="オブジェクト 6" hidden="1">
            <a:extLst>
              <a:ext uri="{FF2B5EF4-FFF2-40B4-BE49-F238E27FC236}">
                <a16:creationId xmlns:a16="http://schemas.microsoft.com/office/drawing/2014/main" id="{516AE5A7-377A-459A-A6A2-BE701E1F11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353" imgH="318" progId="TCLayout.ActiveDocument.1">
                  <p:embed/>
                </p:oleObj>
              </mc:Choice>
              <mc:Fallback>
                <p:oleObj name="think-cell スライド" r:id="rId4" imgW="353" imgH="318" progId="TCLayout.ActiveDocument.1">
                  <p:embed/>
                  <p:pic>
                    <p:nvPicPr>
                      <p:cNvPr id="7" name="オブジェクト 6" hidden="1">
                        <a:extLst>
                          <a:ext uri="{FF2B5EF4-FFF2-40B4-BE49-F238E27FC236}">
                            <a16:creationId xmlns:a16="http://schemas.microsoft.com/office/drawing/2014/main" id="{516AE5A7-377A-459A-A6A2-BE701E1F11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DE75C00-4F47-4DE2-9848-6ABB05D881A2}"/>
              </a:ext>
            </a:extLst>
          </p:cNvPr>
          <p:cNvSpPr txBox="1"/>
          <p:nvPr/>
        </p:nvSpPr>
        <p:spPr>
          <a:xfrm>
            <a:off x="10659" y="2695748"/>
            <a:ext cx="4896000" cy="2492990"/>
          </a:xfrm>
          <a:prstGeom prst="rect">
            <a:avLst/>
          </a:prstGeom>
          <a:noFill/>
          <a:ln w="9525">
            <a:solidFill>
              <a:srgbClr val="009C89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921656-0DB1-4262-82B3-100B52F0FB2A}"/>
              </a:ext>
            </a:extLst>
          </p:cNvPr>
          <p:cNvSpPr/>
          <p:nvPr/>
        </p:nvSpPr>
        <p:spPr>
          <a:xfrm>
            <a:off x="0" y="304800"/>
            <a:ext cx="9906000" cy="409331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（主たる提案者名）：（タイトル）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DCDE3F-F706-4AE8-8357-3A422C87139D}"/>
              </a:ext>
            </a:extLst>
          </p:cNvPr>
          <p:cNvSpPr/>
          <p:nvPr/>
        </p:nvSpPr>
        <p:spPr>
          <a:xfrm>
            <a:off x="4466" y="2474858"/>
            <a:ext cx="4914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１．民生部門電力の脱炭素化に関する主な取組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8268B9-A3E6-4E3D-95BF-01DAB33D63FE}"/>
              </a:ext>
            </a:extLst>
          </p:cNvPr>
          <p:cNvSpPr/>
          <p:nvPr/>
        </p:nvSpPr>
        <p:spPr>
          <a:xfrm>
            <a:off x="8706" y="5239283"/>
            <a:ext cx="4914000" cy="22485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２．民生部門電力以外の脱炭素化に関する主な取組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C0C600-B0CA-4B42-B2FD-A8FF50830BEE}"/>
              </a:ext>
            </a:extLst>
          </p:cNvPr>
          <p:cNvSpPr/>
          <p:nvPr/>
        </p:nvSpPr>
        <p:spPr>
          <a:xfrm>
            <a:off x="5005227" y="4344507"/>
            <a:ext cx="4896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４．主な取組のスケジュール</a:t>
            </a:r>
            <a:endParaRPr 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A8A10F8-15D1-4A0A-AB11-C01A42F083E7}"/>
              </a:ext>
            </a:extLst>
          </p:cNvPr>
          <p:cNvSpPr/>
          <p:nvPr/>
        </p:nvSpPr>
        <p:spPr>
          <a:xfrm>
            <a:off x="5008342" y="2480042"/>
            <a:ext cx="4896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３．取組により期待される主な効果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F3EEC38-7847-4AC7-B480-83189321DBDD}"/>
              </a:ext>
            </a:extLst>
          </p:cNvPr>
          <p:cNvSpPr/>
          <p:nvPr/>
        </p:nvSpPr>
        <p:spPr>
          <a:xfrm>
            <a:off x="10368" y="1369749"/>
            <a:ext cx="9895632" cy="242691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取組の全体像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7629E70-83D1-4CD8-B310-9DC523E3C592}"/>
              </a:ext>
            </a:extLst>
          </p:cNvPr>
          <p:cNvGrpSpPr/>
          <p:nvPr/>
        </p:nvGrpSpPr>
        <p:grpSpPr>
          <a:xfrm>
            <a:off x="5002532" y="4817255"/>
            <a:ext cx="4842448" cy="207871"/>
            <a:chOff x="5043995" y="4734903"/>
            <a:chExt cx="3033835" cy="173498"/>
          </a:xfrm>
        </p:grpSpPr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7337AB9D-422C-41B8-917E-7B5EC3B8D2A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043995" y="4820991"/>
              <a:ext cx="3033835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431D56E-B69C-477E-9A45-A0AFED879100}"/>
                </a:ext>
              </a:extLst>
            </p:cNvPr>
            <p:cNvSpPr txBox="1"/>
            <p:nvPr/>
          </p:nvSpPr>
          <p:spPr bwMode="gray">
            <a:xfrm>
              <a:off x="5969000" y="4734903"/>
              <a:ext cx="1183825" cy="173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800" dirty="0"/>
                <a:t>（取組内容）</a:t>
              </a:r>
            </a:p>
          </p:txBody>
        </p:sp>
      </p:grp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71934646-6739-8627-75D4-3DB88F160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10594"/>
              </p:ext>
            </p:extLst>
          </p:nvPr>
        </p:nvGraphicFramePr>
        <p:xfrm>
          <a:off x="52658" y="744872"/>
          <a:ext cx="9792322" cy="5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0517">
                  <a:extLst>
                    <a:ext uri="{9D8B030D-6E8A-4147-A177-3AD203B41FA5}">
                      <a16:colId xmlns:a16="http://schemas.microsoft.com/office/drawing/2014/main" val="972230603"/>
                    </a:ext>
                  </a:extLst>
                </a:gridCol>
                <a:gridCol w="219417">
                  <a:extLst>
                    <a:ext uri="{9D8B030D-6E8A-4147-A177-3AD203B41FA5}">
                      <a16:colId xmlns:a16="http://schemas.microsoft.com/office/drawing/2014/main" val="1200266926"/>
                    </a:ext>
                  </a:extLst>
                </a:gridCol>
                <a:gridCol w="7812388">
                  <a:extLst>
                    <a:ext uri="{9D8B030D-6E8A-4147-A177-3AD203B41FA5}">
                      <a16:colId xmlns:a16="http://schemas.microsoft.com/office/drawing/2014/main" val="1864739799"/>
                    </a:ext>
                  </a:extLst>
                </a:gridCol>
              </a:tblGrid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脱炭素先行地域の対象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4780862"/>
                  </a:ext>
                </a:extLst>
              </a:tr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主なエネルギー需要家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6143191"/>
                  </a:ext>
                </a:extLst>
              </a:tr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共同提案者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9679821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98D9E5F-05F4-F1C5-E7EB-4B4439E3730C}"/>
              </a:ext>
            </a:extLst>
          </p:cNvPr>
          <p:cNvSpPr txBox="1"/>
          <p:nvPr/>
        </p:nvSpPr>
        <p:spPr>
          <a:xfrm>
            <a:off x="0" y="5442333"/>
            <a:ext cx="4896000" cy="1384995"/>
          </a:xfrm>
          <a:prstGeom prst="rect">
            <a:avLst/>
          </a:prstGeom>
          <a:noFill/>
          <a:ln w="9525">
            <a:solidFill>
              <a:srgbClr val="009C89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F8E04D-7F31-2E73-D92E-7EF7D649965C}"/>
              </a:ext>
            </a:extLst>
          </p:cNvPr>
          <p:cNvSpPr txBox="1"/>
          <p:nvPr/>
        </p:nvSpPr>
        <p:spPr>
          <a:xfrm>
            <a:off x="59716" y="-846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様式２：脱炭素先行地域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提案概要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35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6639A2F-5C2B-78EB-976F-B079556F4BD3}"/>
              </a:ext>
            </a:extLst>
          </p:cNvPr>
          <p:cNvGrpSpPr/>
          <p:nvPr/>
        </p:nvGrpSpPr>
        <p:grpSpPr>
          <a:xfrm>
            <a:off x="0" y="17418"/>
            <a:ext cx="9906001" cy="6571242"/>
            <a:chOff x="25488" y="217716"/>
            <a:chExt cx="4955371" cy="6571242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CEB98F1-7B50-4952-B61D-1341034BAEAF}"/>
                </a:ext>
              </a:extLst>
            </p:cNvPr>
            <p:cNvSpPr/>
            <p:nvPr/>
          </p:nvSpPr>
          <p:spPr>
            <a:xfrm>
              <a:off x="25488" y="217716"/>
              <a:ext cx="4955371" cy="405604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重点選定モデル</a:t>
              </a:r>
              <a:endParaRPr lang="ja-JP" altLang="ja-JP" sz="1800" b="1" kern="100" dirty="0"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Mangal" panose="02040503050203030202" pitchFamily="18" charset="0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458AF53-B759-F6D5-2F84-90ACFE26BF15}"/>
                </a:ext>
              </a:extLst>
            </p:cNvPr>
            <p:cNvSpPr/>
            <p:nvPr/>
          </p:nvSpPr>
          <p:spPr>
            <a:xfrm>
              <a:off x="59716" y="623320"/>
              <a:ext cx="4860000" cy="6165638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ja-JP" altLang="en-US" sz="12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FE591AC-8667-B84B-5EC3-79A8FC2A2FF9}"/>
              </a:ext>
            </a:extLst>
          </p:cNvPr>
          <p:cNvSpPr/>
          <p:nvPr/>
        </p:nvSpPr>
        <p:spPr>
          <a:xfrm>
            <a:off x="92644" y="2643731"/>
            <a:ext cx="9526587" cy="186908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endParaRPr kumimoji="1"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943ECF9-AEF4-7FA7-B90B-D8AE299E6B6F}"/>
              </a:ext>
            </a:extLst>
          </p:cNvPr>
          <p:cNvSpPr txBox="1"/>
          <p:nvPr/>
        </p:nvSpPr>
        <p:spPr>
          <a:xfrm>
            <a:off x="220094" y="2898523"/>
            <a:ext cx="92227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EB6E2D0-6F24-211E-B04C-93036ACE1981}"/>
              </a:ext>
            </a:extLst>
          </p:cNvPr>
          <p:cNvSpPr txBox="1"/>
          <p:nvPr/>
        </p:nvSpPr>
        <p:spPr>
          <a:xfrm>
            <a:off x="0" y="355556"/>
            <a:ext cx="450317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応募する重点選定モデル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12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52462E49-72BC-52A7-8224-6A9FC1519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579189"/>
              </p:ext>
            </p:extLst>
          </p:nvPr>
        </p:nvGraphicFramePr>
        <p:xfrm>
          <a:off x="259407" y="679556"/>
          <a:ext cx="860697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511">
                  <a:extLst>
                    <a:ext uri="{9D8B030D-6E8A-4147-A177-3AD203B41FA5}">
                      <a16:colId xmlns:a16="http://schemas.microsoft.com/office/drawing/2014/main" val="3350835522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389620757"/>
                    </a:ext>
                  </a:extLst>
                </a:gridCol>
                <a:gridCol w="6269821">
                  <a:extLst>
                    <a:ext uri="{9D8B030D-6E8A-4147-A177-3AD203B41FA5}">
                      <a16:colId xmlns:a16="http://schemas.microsoft.com/office/drawing/2014/main" val="436301386"/>
                    </a:ext>
                  </a:extLst>
                </a:gridCol>
              </a:tblGrid>
              <a:tr h="14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モデル種別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応募欄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タイトル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908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①施策間連携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713057"/>
                  </a:ext>
                </a:extLst>
              </a:tr>
              <a:tr h="230487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②地域間連携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298066"/>
                  </a:ext>
                </a:extLst>
              </a:tr>
              <a:tr h="215744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③地域版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GX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65427"/>
                  </a:ext>
                </a:extLst>
              </a:tr>
              <a:tr h="118956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④生物多様性の保全、資源循環との統合的な取組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708292"/>
                  </a:ext>
                </a:extLst>
              </a:tr>
              <a:tr h="27600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⑤民生部門電力以外の温室効果ガス削減の取組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11077"/>
                  </a:ext>
                </a:extLst>
              </a:tr>
            </a:tbl>
          </a:graphicData>
        </a:graphic>
      </p:graphicFrame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7D98D59-27C8-2141-FF26-108A02713FF0}"/>
              </a:ext>
            </a:extLst>
          </p:cNvPr>
          <p:cNvSpPr/>
          <p:nvPr/>
        </p:nvSpPr>
        <p:spPr>
          <a:xfrm>
            <a:off x="92644" y="4660759"/>
            <a:ext cx="9526587" cy="186908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endParaRPr kumimoji="1"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582DB8-762E-9E6C-4CC2-DF396CB36625}"/>
              </a:ext>
            </a:extLst>
          </p:cNvPr>
          <p:cNvSpPr txBox="1"/>
          <p:nvPr/>
        </p:nvSpPr>
        <p:spPr>
          <a:xfrm>
            <a:off x="220094" y="4941678"/>
            <a:ext cx="92227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68762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e378f461-5c73-46ec-9281-d7e45e6a2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2.xml><?xml version="1.0" encoding="utf-8"?>
<a:theme xmlns:a="http://schemas.openxmlformats.org/drawingml/2006/main" name="1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環境省template（ロゴ有）_ver2.6_2021年3月</Template>
  <TotalTime>8646</TotalTime>
  <Words>157</Words>
  <Application>Microsoft Office PowerPoint</Application>
  <PresentationFormat>A4 210 x 297 mm</PresentationFormat>
  <Paragraphs>71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ゴシック</vt:lpstr>
      <vt:lpstr>游ゴシック</vt:lpstr>
      <vt:lpstr>Arial</vt:lpstr>
      <vt:lpstr>Wingdings</vt:lpstr>
      <vt:lpstr>Office テーマ</vt:lpstr>
      <vt:lpstr>1_Office テーマ</vt:lpstr>
      <vt:lpstr>think-cell Slide</vt:lpstr>
      <vt:lpstr>think-cell スライド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新山 貴俊（TAKATOSHI NIIYAMA）</dc:creator>
  <cp:lastModifiedBy>新山 貴俊（TAKATOSHI NIIYAMA）</cp:lastModifiedBy>
  <cp:revision>5</cp:revision>
  <cp:lastPrinted>2023-07-06T05:38:39Z</cp:lastPrinted>
  <dcterms:created xsi:type="dcterms:W3CDTF">2021-04-06T10:03:33Z</dcterms:created>
  <dcterms:modified xsi:type="dcterms:W3CDTF">2023-07-06T05:38:41Z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2021-11-17T06:52:35Z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4c81b910-da16-4b3e-abc4-c64679618681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</Properties>
</file>