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323" r:id="rId5"/>
    <p:sldId id="322" r:id="rId6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3"/>
    <a:srgbClr val="C8BEAA"/>
    <a:srgbClr val="7D6E5A"/>
    <a:srgbClr val="00196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0"/>
    </p:cViewPr>
  </p:sorterViewPr>
  <p:notesViewPr>
    <p:cSldViewPr snapToGrid="0">
      <p:cViewPr varScale="1">
        <p:scale>
          <a:sx n="52" d="100"/>
          <a:sy n="52" d="100"/>
        </p:scale>
        <p:origin x="3389" y="53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EAD4622-2811-4353-8174-6F3AE6354B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1DDE45-5E93-4EFF-86C2-94725FFB0F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973AC-89F2-4E84-AD42-F817CFE90A80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3906903-550A-49D6-8F38-884D7208AC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7403F0C-ABC5-4296-A211-A7CC1A5BE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BACB3-4B18-425B-9610-1A5D1A1D3E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318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5748F-5D5D-4066-BB65-F1BB8380C39C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A1A9E-829B-4BD4-88FF-3F1FDC06B2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58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702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62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kumimoji="1" sz="3118" b="1" i="0" baseline="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742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742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742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742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712758" algn="l" rtl="0" eaLnBrk="1" fontAlgn="base" hangingPunct="1">
        <a:spcBef>
          <a:spcPct val="0"/>
        </a:spcBef>
        <a:spcAft>
          <a:spcPct val="0"/>
        </a:spcAft>
        <a:defRPr kumimoji="1" sz="3742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1425514" algn="l" rtl="0" eaLnBrk="1" fontAlgn="base" hangingPunct="1">
        <a:spcBef>
          <a:spcPct val="0"/>
        </a:spcBef>
        <a:spcAft>
          <a:spcPct val="0"/>
        </a:spcAft>
        <a:defRPr kumimoji="1" sz="3742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2138271" algn="l" rtl="0" eaLnBrk="1" fontAlgn="base" hangingPunct="1">
        <a:spcBef>
          <a:spcPct val="0"/>
        </a:spcBef>
        <a:spcAft>
          <a:spcPct val="0"/>
        </a:spcAft>
        <a:defRPr kumimoji="1" sz="3742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2851027" algn="l" rtl="0" eaLnBrk="1" fontAlgn="base" hangingPunct="1">
        <a:spcBef>
          <a:spcPct val="0"/>
        </a:spcBef>
        <a:spcAft>
          <a:spcPct val="0"/>
        </a:spcAft>
        <a:defRPr kumimoji="1" sz="3742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82132" indent="-282132" algn="l" rtl="0" eaLnBrk="1" fontAlgn="base" hangingPunct="1">
        <a:lnSpc>
          <a:spcPct val="100000"/>
        </a:lnSpc>
        <a:spcBef>
          <a:spcPct val="40000"/>
        </a:spcBef>
        <a:spcAft>
          <a:spcPct val="0"/>
        </a:spcAft>
        <a:defRPr kumimoji="1" sz="2574" b="0" i="0" baseline="0">
          <a:solidFill>
            <a:schemeClr val="tx1"/>
          </a:solidFill>
          <a:latin typeface="Yu Gothic Medium" panose="020B0400000000000000" pitchFamily="34" charset="-128"/>
          <a:ea typeface="Yu Gothic Medium" panose="020B0400000000000000" pitchFamily="34" charset="-128"/>
          <a:cs typeface="+mn-cs"/>
        </a:defRPr>
      </a:lvl1pPr>
      <a:lvl2pPr marL="829076" indent="-267284" algn="l" rtl="0" eaLnBrk="1" fontAlgn="base" hangingPunct="1">
        <a:lnSpc>
          <a:spcPct val="100000"/>
        </a:lnSpc>
        <a:spcBef>
          <a:spcPct val="40000"/>
        </a:spcBef>
        <a:spcAft>
          <a:spcPct val="0"/>
        </a:spcAft>
        <a:buChar char="•"/>
        <a:defRPr kumimoji="1" sz="2574" b="0" i="0" baseline="0">
          <a:solidFill>
            <a:schemeClr val="tx1"/>
          </a:solidFill>
          <a:latin typeface="Yu Gothic Medium" panose="020B0400000000000000" pitchFamily="34" charset="-128"/>
          <a:ea typeface="Yu Gothic Medium" panose="020B0400000000000000" pitchFamily="34" charset="-128"/>
        </a:defRPr>
      </a:lvl2pPr>
      <a:lvl3pPr marL="1410664" indent="-301932" algn="l" rtl="0" eaLnBrk="1" fontAlgn="base" hangingPunct="1">
        <a:lnSpc>
          <a:spcPct val="100000"/>
        </a:lnSpc>
        <a:spcBef>
          <a:spcPct val="40000"/>
        </a:spcBef>
        <a:spcAft>
          <a:spcPct val="0"/>
        </a:spcAft>
        <a:buChar char="•"/>
        <a:defRPr kumimoji="1" sz="2574" b="0" i="0" baseline="0">
          <a:solidFill>
            <a:schemeClr val="tx1"/>
          </a:solidFill>
          <a:latin typeface="Yu Gothic Medium" panose="020B0400000000000000" pitchFamily="34" charset="-128"/>
          <a:ea typeface="Yu Gothic Medium" panose="020B0400000000000000" pitchFamily="34" charset="-128"/>
        </a:defRPr>
      </a:lvl3pPr>
      <a:lvl4pPr marL="1945231" indent="-23758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har char="•"/>
        <a:defRPr kumimoji="1" sz="2183">
          <a:solidFill>
            <a:schemeClr val="tx1"/>
          </a:solidFill>
          <a:latin typeface="+mn-lt"/>
          <a:ea typeface="+mn-ea"/>
        </a:defRPr>
      </a:lvl4pPr>
      <a:lvl5pPr marL="2494649" indent="-23758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har char="•"/>
        <a:defRPr kumimoji="1" sz="2183">
          <a:solidFill>
            <a:schemeClr val="tx1"/>
          </a:solidFill>
          <a:latin typeface="+mn-lt"/>
          <a:ea typeface="+mn-ea"/>
        </a:defRPr>
      </a:lvl5pPr>
      <a:lvl6pPr marL="3207407" indent="-23758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har char="•"/>
        <a:defRPr kumimoji="1" sz="2183">
          <a:solidFill>
            <a:schemeClr val="tx1"/>
          </a:solidFill>
          <a:latin typeface="+mn-lt"/>
          <a:ea typeface="+mn-ea"/>
        </a:defRPr>
      </a:lvl6pPr>
      <a:lvl7pPr marL="3920163" indent="-23758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har char="•"/>
        <a:defRPr kumimoji="1" sz="2183">
          <a:solidFill>
            <a:schemeClr val="tx1"/>
          </a:solidFill>
          <a:latin typeface="+mn-lt"/>
          <a:ea typeface="+mn-ea"/>
        </a:defRPr>
      </a:lvl7pPr>
      <a:lvl8pPr marL="4632921" indent="-23758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har char="•"/>
        <a:defRPr kumimoji="1" sz="2183">
          <a:solidFill>
            <a:schemeClr val="tx1"/>
          </a:solidFill>
          <a:latin typeface="+mn-lt"/>
          <a:ea typeface="+mn-ea"/>
        </a:defRPr>
      </a:lvl8pPr>
      <a:lvl9pPr marL="5345677" indent="-23758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har char="•"/>
        <a:defRPr kumimoji="1" sz="218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42551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58" algn="l" defTabSz="142551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14" algn="l" defTabSz="142551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271" algn="l" defTabSz="142551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27" algn="l" defTabSz="142551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785" algn="l" defTabSz="142551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541" algn="l" defTabSz="142551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299" algn="l" defTabSz="142551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057" algn="l" defTabSz="142551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1FC8D47-8308-76E3-746E-BD18FE9FD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1069040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3D7639-C826-59E4-E31A-700DB07AEDDF}"/>
              </a:ext>
            </a:extLst>
          </p:cNvPr>
          <p:cNvSpPr txBox="1"/>
          <p:nvPr/>
        </p:nvSpPr>
        <p:spPr>
          <a:xfrm>
            <a:off x="4724400" y="2703436"/>
            <a:ext cx="1787366" cy="385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20000"/>
              </a:lnSpc>
              <a:spcBef>
                <a:spcPts val="600"/>
              </a:spcBef>
            </a:pPr>
            <a:r>
              <a:rPr lang="ja-JP" altLang="en-US" sz="22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Meiryo UI" panose="020B0604030504040204" pitchFamily="50" charset="-128"/>
              </a:rPr>
              <a:t>殿</a:t>
            </a:r>
            <a:endParaRPr kumimoji="1" lang="ja-JP" altLang="en-US" sz="2200" dirty="0">
              <a:latin typeface="游明朝 Demibold" panose="02020600000000000000" pitchFamily="18" charset="-128"/>
              <a:ea typeface="游明朝 Demibold" panose="020206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C852FC-B50D-ED58-3BA9-9D3A2B84AE8D}"/>
              </a:ext>
            </a:extLst>
          </p:cNvPr>
          <p:cNvSpPr txBox="1"/>
          <p:nvPr/>
        </p:nvSpPr>
        <p:spPr>
          <a:xfrm>
            <a:off x="2559321" y="1652219"/>
            <a:ext cx="2441032" cy="701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kumimoji="1" lang="ja-JP" altLang="en-US" sz="40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Meiryo UI" panose="020B0604030504040204" pitchFamily="50" charset="-128"/>
              </a:rPr>
              <a:t>感謝状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C767756-2087-29D5-34C6-CE941F43D9CC}"/>
              </a:ext>
            </a:extLst>
          </p:cNvPr>
          <p:cNvSpPr txBox="1"/>
          <p:nvPr/>
        </p:nvSpPr>
        <p:spPr>
          <a:xfrm>
            <a:off x="1047909" y="3954604"/>
            <a:ext cx="5463857" cy="2549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fontAlgn="base">
              <a:lnSpc>
                <a:spcPct val="120000"/>
              </a:lnSpc>
              <a:spcBef>
                <a:spcPts val="800"/>
              </a:spcBef>
            </a:pPr>
            <a:r>
              <a:rPr kumimoji="1" lang="ja-JP" altLang="en-US" sz="1600" dirty="0">
                <a:cs typeface="Meiryo UI" panose="020B0604030504040204" pitchFamily="50" charset="-128"/>
              </a:rPr>
              <a:t>○○○</a:t>
            </a:r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  <a:cs typeface="Meiryo UI" panose="020B0604030504040204" pitchFamily="50" charset="-128"/>
              </a:rPr>
              <a:t>（感謝状提出対象に応じて敬称を記載。（貴社／貴団体／貴殿））</a:t>
            </a:r>
            <a:r>
              <a:rPr kumimoji="1" lang="ja-JP" altLang="en-US" sz="1600" dirty="0">
                <a:cs typeface="Meiryo UI" panose="020B0604030504040204" pitchFamily="50" charset="-128"/>
              </a:rPr>
              <a:t>は、○○○</a:t>
            </a:r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  <a:cs typeface="Meiryo UI" panose="020B0604030504040204" pitchFamily="50" charset="-128"/>
              </a:rPr>
              <a:t>（自然共生サイト管理団体名）</a:t>
            </a:r>
            <a:r>
              <a:rPr kumimoji="1" lang="ja-JP" altLang="en-US" sz="1600" dirty="0">
                <a:cs typeface="Meiryo UI" panose="020B0604030504040204" pitchFamily="50" charset="-128"/>
              </a:rPr>
              <a:t>が管理する○○○</a:t>
            </a:r>
            <a:r>
              <a:rPr kumimoji="1" lang="ja-JP" altLang="en-US" sz="1600" dirty="0">
                <a:solidFill>
                  <a:schemeClr val="bg1">
                    <a:lumMod val="65000"/>
                  </a:schemeClr>
                </a:solidFill>
                <a:cs typeface="Meiryo UI" panose="020B0604030504040204" pitchFamily="50" charset="-128"/>
              </a:rPr>
              <a:t>（自然共生サイト名）</a:t>
            </a:r>
            <a:r>
              <a:rPr kumimoji="1" lang="ja-JP" altLang="en-US" sz="1600" dirty="0">
                <a:cs typeface="Meiryo UI" panose="020B0604030504040204" pitchFamily="50" charset="-128"/>
              </a:rPr>
              <a:t>に対して、サイトの質の向上につながる支援活動を行いました。</a:t>
            </a:r>
          </a:p>
          <a:p>
            <a:pPr algn="l" fontAlgn="base">
              <a:lnSpc>
                <a:spcPct val="120000"/>
              </a:lnSpc>
              <a:spcBef>
                <a:spcPts val="800"/>
              </a:spcBef>
            </a:pPr>
            <a:r>
              <a:rPr kumimoji="1" lang="en-US" altLang="ja-JP" sz="1600" dirty="0">
                <a:cs typeface="Meiryo UI" panose="020B0604030504040204" pitchFamily="50" charset="-128"/>
              </a:rPr>
              <a:t>30by30</a:t>
            </a:r>
            <a:r>
              <a:rPr kumimoji="1" lang="ja-JP" altLang="en-US" sz="1600" dirty="0">
                <a:cs typeface="Meiryo UI" panose="020B0604030504040204" pitchFamily="50" charset="-128"/>
              </a:rPr>
              <a:t>の目標である、</a:t>
            </a:r>
            <a:r>
              <a:rPr kumimoji="1" lang="en-US" altLang="ja-JP" sz="1600" dirty="0">
                <a:cs typeface="Meiryo UI" panose="020B0604030504040204" pitchFamily="50" charset="-128"/>
              </a:rPr>
              <a:t>2030</a:t>
            </a:r>
            <a:r>
              <a:rPr kumimoji="1" lang="ja-JP" altLang="en-US" sz="1600" dirty="0">
                <a:cs typeface="Meiryo UI" panose="020B0604030504040204" pitchFamily="50" charset="-128"/>
              </a:rPr>
              <a:t>年までに生物多様性の損失を食い止め、反転させるという目標達成に貢献し、その功績は多大なものがあります。</a:t>
            </a:r>
          </a:p>
          <a:p>
            <a:pPr algn="l" fontAlgn="base">
              <a:lnSpc>
                <a:spcPct val="120000"/>
              </a:lnSpc>
              <a:spcBef>
                <a:spcPts val="800"/>
              </a:spcBef>
            </a:pPr>
            <a:r>
              <a:rPr kumimoji="1" lang="ja-JP" altLang="en-US" sz="1600" dirty="0">
                <a:cs typeface="Meiryo UI" panose="020B0604030504040204" pitchFamily="50" charset="-128"/>
              </a:rPr>
              <a:t>その貢献に対し深く敬意と感謝の念を表します。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AC9BB63-D562-0E67-A072-3BCE7A53B47D}"/>
              </a:ext>
            </a:extLst>
          </p:cNvPr>
          <p:cNvCxnSpPr>
            <a:cxnSpLocks/>
          </p:cNvCxnSpPr>
          <p:nvPr/>
        </p:nvCxnSpPr>
        <p:spPr bwMode="auto">
          <a:xfrm>
            <a:off x="3730466" y="3147586"/>
            <a:ext cx="27813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91D3C7C-FBD7-D5DB-D001-8D905320157F}"/>
              </a:ext>
            </a:extLst>
          </p:cNvPr>
          <p:cNvSpPr txBox="1"/>
          <p:nvPr/>
        </p:nvSpPr>
        <p:spPr>
          <a:xfrm>
            <a:off x="4711766" y="7078804"/>
            <a:ext cx="1800000" cy="20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20000"/>
              </a:lnSpc>
              <a:spcBef>
                <a:spcPts val="600"/>
              </a:spcBef>
            </a:pPr>
            <a:r>
              <a:rPr kumimoji="1" lang="ja-JP" altLang="en-US" sz="1200" dirty="0">
                <a:cs typeface="Meiryo UI" panose="020B0604030504040204" pitchFamily="50" charset="-128"/>
              </a:rPr>
              <a:t>令和 </a:t>
            </a:r>
            <a:r>
              <a:rPr kumimoji="1" lang="en-US" altLang="ja-JP" sz="1200" dirty="0">
                <a:cs typeface="Meiryo UI" panose="020B0604030504040204" pitchFamily="50" charset="-128"/>
              </a:rPr>
              <a:t>X</a:t>
            </a:r>
            <a:r>
              <a:rPr kumimoji="1" lang="ja-JP" altLang="en-US" sz="1200" dirty="0">
                <a:cs typeface="Meiryo UI" panose="020B0604030504040204" pitchFamily="50" charset="-128"/>
              </a:rPr>
              <a:t>年 </a:t>
            </a:r>
            <a:r>
              <a:rPr kumimoji="1" lang="en-US" altLang="ja-JP" sz="1200" dirty="0">
                <a:cs typeface="Meiryo UI" panose="020B0604030504040204" pitchFamily="50" charset="-128"/>
              </a:rPr>
              <a:t>X</a:t>
            </a:r>
            <a:r>
              <a:rPr kumimoji="1" lang="ja-JP" altLang="en-US" sz="1200" dirty="0">
                <a:cs typeface="Meiryo UI" panose="020B0604030504040204" pitchFamily="50" charset="-128"/>
              </a:rPr>
              <a:t>月 </a:t>
            </a:r>
            <a:r>
              <a:rPr kumimoji="1" lang="en-US" altLang="ja-JP" sz="1200" dirty="0">
                <a:cs typeface="Meiryo UI" panose="020B0604030504040204" pitchFamily="50" charset="-128"/>
              </a:rPr>
              <a:t>X</a:t>
            </a:r>
            <a:r>
              <a:rPr kumimoji="1" lang="ja-JP" altLang="en-US" sz="1200" dirty="0">
                <a:cs typeface="Meiryo UI" panose="020B0604030504040204" pitchFamily="50" charset="-128"/>
              </a:rPr>
              <a:t>日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931CFB-1E60-566F-101C-44943A5544E5}"/>
              </a:ext>
            </a:extLst>
          </p:cNvPr>
          <p:cNvSpPr txBox="1"/>
          <p:nvPr/>
        </p:nvSpPr>
        <p:spPr>
          <a:xfrm>
            <a:off x="2191766" y="7359220"/>
            <a:ext cx="4320000" cy="20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20000"/>
              </a:lnSpc>
              <a:spcBef>
                <a:spcPts val="600"/>
              </a:spcBef>
            </a:pPr>
            <a:r>
              <a:rPr kumimoji="1" lang="ja-JP" altLang="en-US" sz="1200" dirty="0">
                <a:cs typeface="Meiryo UI" panose="020B0604030504040204" pitchFamily="50" charset="-128"/>
              </a:rPr>
              <a:t>○○○（自然共生サイト管理団体名）</a:t>
            </a:r>
          </a:p>
        </p:txBody>
      </p:sp>
    </p:spTree>
    <p:extLst>
      <p:ext uri="{BB962C8B-B14F-4D97-AF65-F5344CB8AC3E}">
        <p14:creationId xmlns:p14="http://schemas.microsoft.com/office/powerpoint/2010/main" val="318732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79630E7-A597-2244-21C7-337A85AE4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1069040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B3D4CF-971F-93BE-5825-3B739393FDD3}"/>
              </a:ext>
            </a:extLst>
          </p:cNvPr>
          <p:cNvSpPr txBox="1"/>
          <p:nvPr/>
        </p:nvSpPr>
        <p:spPr>
          <a:xfrm>
            <a:off x="4724400" y="3133295"/>
            <a:ext cx="1787366" cy="385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20000"/>
              </a:lnSpc>
              <a:spcBef>
                <a:spcPts val="600"/>
              </a:spcBef>
            </a:pPr>
            <a:r>
              <a:rPr lang="ja-JP" altLang="en-US" sz="22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Meiryo UI" panose="020B0604030504040204" pitchFamily="50" charset="-128"/>
              </a:rPr>
              <a:t>殿</a:t>
            </a:r>
            <a:endParaRPr kumimoji="1" lang="ja-JP" altLang="en-US" sz="2200" dirty="0">
              <a:latin typeface="游明朝 Demibold" panose="02020600000000000000" pitchFamily="18" charset="-128"/>
              <a:ea typeface="游明朝 Demibold" panose="020206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499DD2-F330-D17C-B503-3FC63589E36F}"/>
              </a:ext>
            </a:extLst>
          </p:cNvPr>
          <p:cNvSpPr txBox="1"/>
          <p:nvPr/>
        </p:nvSpPr>
        <p:spPr>
          <a:xfrm>
            <a:off x="2559321" y="2232919"/>
            <a:ext cx="2441032" cy="701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120000"/>
              </a:lnSpc>
            </a:pPr>
            <a:r>
              <a:rPr kumimoji="1" lang="ja-JP" altLang="en-US" sz="4000" dirty="0">
                <a:latin typeface="游明朝 Demibold" panose="02020600000000000000" pitchFamily="18" charset="-128"/>
                <a:ea typeface="游明朝 Demibold" panose="02020600000000000000" pitchFamily="18" charset="-128"/>
                <a:cs typeface="Meiryo UI" panose="020B0604030504040204" pitchFamily="50" charset="-128"/>
              </a:rPr>
              <a:t>感謝状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610688-29E7-F9B8-64F2-3F43020C2493}"/>
              </a:ext>
            </a:extLst>
          </p:cNvPr>
          <p:cNvSpPr txBox="1"/>
          <p:nvPr/>
        </p:nvSpPr>
        <p:spPr>
          <a:xfrm>
            <a:off x="1047909" y="3958795"/>
            <a:ext cx="5463857" cy="24030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fontAlgn="base">
              <a:lnSpc>
                <a:spcPct val="120000"/>
              </a:lnSpc>
              <a:spcBef>
                <a:spcPts val="600"/>
              </a:spcBef>
            </a:pPr>
            <a:r>
              <a:rPr kumimoji="1" lang="ja-JP" altLang="en-US" sz="1500" dirty="0">
                <a:cs typeface="Meiryo UI" panose="020B0604030504040204" pitchFamily="50" charset="-128"/>
              </a:rPr>
              <a:t>○○○</a:t>
            </a:r>
            <a:r>
              <a:rPr kumimoji="1" lang="ja-JP" altLang="en-US" sz="1500" dirty="0">
                <a:solidFill>
                  <a:schemeClr val="bg1">
                    <a:lumMod val="65000"/>
                  </a:schemeClr>
                </a:solidFill>
                <a:cs typeface="Meiryo UI" panose="020B0604030504040204" pitchFamily="50" charset="-128"/>
              </a:rPr>
              <a:t>（感謝状提出対象に応じて敬称を記載。（貴社／貴団体／貴殿））</a:t>
            </a:r>
            <a:r>
              <a:rPr kumimoji="1" lang="ja-JP" altLang="en-US" sz="1500" dirty="0">
                <a:cs typeface="Meiryo UI" panose="020B0604030504040204" pitchFamily="50" charset="-128"/>
              </a:rPr>
              <a:t>は、○○○</a:t>
            </a:r>
            <a:r>
              <a:rPr kumimoji="1" lang="ja-JP" altLang="en-US" sz="1500" dirty="0">
                <a:solidFill>
                  <a:schemeClr val="bg1">
                    <a:lumMod val="65000"/>
                  </a:schemeClr>
                </a:solidFill>
                <a:cs typeface="Meiryo UI" panose="020B0604030504040204" pitchFamily="50" charset="-128"/>
              </a:rPr>
              <a:t>（自然共生サイト管理団体名）</a:t>
            </a:r>
            <a:r>
              <a:rPr kumimoji="1" lang="ja-JP" altLang="en-US" sz="1500" dirty="0">
                <a:cs typeface="Meiryo UI" panose="020B0604030504040204" pitchFamily="50" charset="-128"/>
              </a:rPr>
              <a:t>が管理する○○○</a:t>
            </a:r>
            <a:r>
              <a:rPr kumimoji="1" lang="ja-JP" altLang="en-US" sz="1500" dirty="0">
                <a:solidFill>
                  <a:schemeClr val="bg1">
                    <a:lumMod val="65000"/>
                  </a:schemeClr>
                </a:solidFill>
                <a:cs typeface="Meiryo UI" panose="020B0604030504040204" pitchFamily="50" charset="-128"/>
              </a:rPr>
              <a:t>（自然共生サイト名）</a:t>
            </a:r>
            <a:r>
              <a:rPr kumimoji="1" lang="ja-JP" altLang="en-US" sz="1500" dirty="0">
                <a:cs typeface="Meiryo UI" panose="020B0604030504040204" pitchFamily="50" charset="-128"/>
              </a:rPr>
              <a:t>に対して、サイトの質の向上につながる支援活動を行いました。</a:t>
            </a:r>
          </a:p>
          <a:p>
            <a:pPr algn="l" fontAlgn="base">
              <a:lnSpc>
                <a:spcPct val="120000"/>
              </a:lnSpc>
              <a:spcBef>
                <a:spcPts val="600"/>
              </a:spcBef>
            </a:pPr>
            <a:r>
              <a:rPr kumimoji="1" lang="en-US" altLang="ja-JP" sz="1500" dirty="0">
                <a:cs typeface="Meiryo UI" panose="020B0604030504040204" pitchFamily="50" charset="-128"/>
              </a:rPr>
              <a:t>30by30</a:t>
            </a:r>
            <a:r>
              <a:rPr kumimoji="1" lang="ja-JP" altLang="en-US" sz="1500" dirty="0">
                <a:cs typeface="Meiryo UI" panose="020B0604030504040204" pitchFamily="50" charset="-128"/>
              </a:rPr>
              <a:t>の目標である、</a:t>
            </a:r>
            <a:r>
              <a:rPr kumimoji="1" lang="en-US" altLang="ja-JP" sz="1500" dirty="0">
                <a:cs typeface="Meiryo UI" panose="020B0604030504040204" pitchFamily="50" charset="-128"/>
              </a:rPr>
              <a:t>2030</a:t>
            </a:r>
            <a:r>
              <a:rPr kumimoji="1" lang="ja-JP" altLang="en-US" sz="1500" dirty="0">
                <a:cs typeface="Meiryo UI" panose="020B0604030504040204" pitchFamily="50" charset="-128"/>
              </a:rPr>
              <a:t>年までに生物多様性の損失を食い止め、反転させるという目標達成に貢献し、その功績は多大なものがあります。</a:t>
            </a:r>
          </a:p>
          <a:p>
            <a:pPr algn="l" fontAlgn="base">
              <a:lnSpc>
                <a:spcPct val="120000"/>
              </a:lnSpc>
              <a:spcBef>
                <a:spcPts val="600"/>
              </a:spcBef>
            </a:pPr>
            <a:r>
              <a:rPr kumimoji="1" lang="ja-JP" altLang="en-US" sz="1500" dirty="0">
                <a:cs typeface="Meiryo UI" panose="020B0604030504040204" pitchFamily="50" charset="-128"/>
              </a:rPr>
              <a:t>その貢献に対し深く敬意と感謝の念を表します。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082729-6548-D746-5B57-D6DE2D71F57E}"/>
              </a:ext>
            </a:extLst>
          </p:cNvPr>
          <p:cNvSpPr txBox="1"/>
          <p:nvPr/>
        </p:nvSpPr>
        <p:spPr>
          <a:xfrm>
            <a:off x="4711766" y="6591070"/>
            <a:ext cx="1800000" cy="20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20000"/>
              </a:lnSpc>
              <a:spcBef>
                <a:spcPts val="600"/>
              </a:spcBef>
            </a:pPr>
            <a:r>
              <a:rPr kumimoji="1" lang="ja-JP" altLang="en-US" sz="1200" dirty="0">
                <a:cs typeface="Meiryo UI" panose="020B0604030504040204" pitchFamily="50" charset="-128"/>
              </a:rPr>
              <a:t>令和 </a:t>
            </a:r>
            <a:r>
              <a:rPr kumimoji="1" lang="en-US" altLang="ja-JP" sz="1200" dirty="0">
                <a:cs typeface="Meiryo UI" panose="020B0604030504040204" pitchFamily="50" charset="-128"/>
              </a:rPr>
              <a:t>X</a:t>
            </a:r>
            <a:r>
              <a:rPr kumimoji="1" lang="ja-JP" altLang="en-US" sz="1200" dirty="0">
                <a:cs typeface="Meiryo UI" panose="020B0604030504040204" pitchFamily="50" charset="-128"/>
              </a:rPr>
              <a:t>年 </a:t>
            </a:r>
            <a:r>
              <a:rPr kumimoji="1" lang="en-US" altLang="ja-JP" sz="1200" dirty="0">
                <a:cs typeface="Meiryo UI" panose="020B0604030504040204" pitchFamily="50" charset="-128"/>
              </a:rPr>
              <a:t>X</a:t>
            </a:r>
            <a:r>
              <a:rPr kumimoji="1" lang="ja-JP" altLang="en-US" sz="1200" dirty="0">
                <a:cs typeface="Meiryo UI" panose="020B0604030504040204" pitchFamily="50" charset="-128"/>
              </a:rPr>
              <a:t>月 </a:t>
            </a:r>
            <a:r>
              <a:rPr kumimoji="1" lang="en-US" altLang="ja-JP" sz="1200" dirty="0">
                <a:cs typeface="Meiryo UI" panose="020B0604030504040204" pitchFamily="50" charset="-128"/>
              </a:rPr>
              <a:t>X</a:t>
            </a:r>
            <a:r>
              <a:rPr kumimoji="1" lang="ja-JP" altLang="en-US" sz="1200" dirty="0">
                <a:cs typeface="Meiryo UI" panose="020B0604030504040204" pitchFamily="50" charset="-128"/>
              </a:rPr>
              <a:t>日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C0F3E6-CD98-AD19-174F-697EA347C67B}"/>
              </a:ext>
            </a:extLst>
          </p:cNvPr>
          <p:cNvSpPr txBox="1"/>
          <p:nvPr/>
        </p:nvSpPr>
        <p:spPr>
          <a:xfrm>
            <a:off x="2191766" y="6871486"/>
            <a:ext cx="4320000" cy="20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20000"/>
              </a:lnSpc>
              <a:spcBef>
                <a:spcPts val="600"/>
              </a:spcBef>
            </a:pPr>
            <a:r>
              <a:rPr kumimoji="1" lang="ja-JP" altLang="en-US" sz="1200" dirty="0">
                <a:cs typeface="Meiryo UI" panose="020B0604030504040204" pitchFamily="50" charset="-128"/>
              </a:rPr>
              <a:t>○○○（自然共生サイト管理団体名）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2ACFAA5-E187-CD8A-AC96-FD840A614204}"/>
              </a:ext>
            </a:extLst>
          </p:cNvPr>
          <p:cNvCxnSpPr>
            <a:cxnSpLocks/>
          </p:cNvCxnSpPr>
          <p:nvPr/>
        </p:nvCxnSpPr>
        <p:spPr bwMode="auto">
          <a:xfrm>
            <a:off x="3730466" y="3577445"/>
            <a:ext cx="27813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3775099"/>
      </p:ext>
    </p:extLst>
  </p:cSld>
  <p:clrMapOvr>
    <a:masterClrMapping/>
  </p:clrMapOvr>
</p:sld>
</file>

<file path=ppt/theme/theme1.xml><?xml version="1.0" encoding="utf-8"?>
<a:theme xmlns:a="http://schemas.openxmlformats.org/drawingml/2006/main" name="ABeam_Basic">
  <a:themeElements>
    <a:clrScheme name="ユーザー定義 8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001964"/>
      </a:accent1>
      <a:accent2>
        <a:srgbClr val="7D6E59"/>
      </a:accent2>
      <a:accent3>
        <a:srgbClr val="F0EBE3"/>
      </a:accent3>
      <a:accent4>
        <a:srgbClr val="333333"/>
      </a:accent4>
      <a:accent5>
        <a:srgbClr val="C8BEAA"/>
      </a:accent5>
      <a:accent6>
        <a:srgbClr val="FFFFFF"/>
      </a:accent6>
      <a:hlink>
        <a:srgbClr val="001964"/>
      </a:hlink>
      <a:folHlink>
        <a:srgbClr val="001964"/>
      </a:folHlink>
    </a:clrScheme>
    <a:fontScheme name="ABeam">
      <a:majorFont>
        <a:latin typeface="Segoe UI"/>
        <a:ea typeface="游ゴシック"/>
        <a:cs typeface=""/>
      </a:majorFont>
      <a:minorFont>
        <a:latin typeface="Segoe UI"/>
        <a:ea typeface="游ゴシック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0EBE3"/>
        </a:solidFill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600" dirty="0" err="1" smtClean="0">
            <a:cs typeface="Meiryo UI" panose="020B060403050404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kumimoji="1" sz="1650" dirty="0" smtClean="0">
            <a:latin typeface="Segoe UI" panose="020B0502040204020203" pitchFamily="34" charset="0"/>
            <a:cs typeface="Meiryo UI" panose="020B0604030504040204" pitchFamily="50" charset="-128"/>
          </a:defRPr>
        </a:defPPr>
      </a:lstStyle>
    </a:txDef>
  </a:objectDefaults>
  <a:extraClrSchemeLst>
    <a:extraClrScheme>
      <a:clrScheme name="ABeam_Basic 1">
        <a:dk1>
          <a:srgbClr val="000000"/>
        </a:dk1>
        <a:lt1>
          <a:srgbClr val="FFFFFF"/>
        </a:lt1>
        <a:dk2>
          <a:srgbClr val="FFFFFF"/>
        </a:dk2>
        <a:lt2>
          <a:srgbClr val="363636"/>
        </a:lt2>
        <a:accent1>
          <a:srgbClr val="D9E5EC"/>
        </a:accent1>
        <a:accent2>
          <a:srgbClr val="3FA6CC"/>
        </a:accent2>
        <a:accent3>
          <a:srgbClr val="FFFFFF"/>
        </a:accent3>
        <a:accent4>
          <a:srgbClr val="000000"/>
        </a:accent4>
        <a:accent5>
          <a:srgbClr val="E9F0F4"/>
        </a:accent5>
        <a:accent6>
          <a:srgbClr val="3896B9"/>
        </a:accent6>
        <a:hlink>
          <a:srgbClr val="4589AF"/>
        </a:hlink>
        <a:folHlink>
          <a:srgbClr val="8FB5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Beam_PPT-template_WH_JP_4-3_2021019.potx" id="{6AB3E234-9C09-4AE3-89CF-2DBDBBDB4FE7}" vid="{A938745A-3AE1-4D54-9F69-81FB0A7D46E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B5F2ECAFA9D894592F68CDBA3BB738D" ma:contentTypeVersion="4" ma:contentTypeDescription="新しいドキュメントを作成します。" ma:contentTypeScope="" ma:versionID="05bc5511f56fdf17053098b1941d62c2">
  <xsd:schema xmlns:xsd="http://www.w3.org/2001/XMLSchema" xmlns:xs="http://www.w3.org/2001/XMLSchema" xmlns:p="http://schemas.microsoft.com/office/2006/metadata/properties" xmlns:ns2="b6a7024f-ff08-4bc1-a442-68e88e1bdefd" targetNamespace="http://schemas.microsoft.com/office/2006/metadata/properties" ma:root="true" ma:fieldsID="4aec643e6d5c5eba4115896a0e932936" ns2:_="">
    <xsd:import namespace="b6a7024f-ff08-4bc1-a442-68e88e1bde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7024f-ff08-4bc1-a442-68e88e1bd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E31FDA-3EDB-407B-9E18-F09F738896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a7024f-ff08-4bc1-a442-68e88e1bde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B9ACE1-D6E6-4F01-A22C-321638F84870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b6a7024f-ff08-4bc1-a442-68e88e1bdef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13F0F2-04A1-4695-B167-1D71202500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256</Words>
  <Application>Microsoft Office PowerPoint</Application>
  <PresentationFormat>ユーザー設定</PresentationFormat>
  <Paragraphs>14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Yu Gothic</vt:lpstr>
      <vt:lpstr>Yu Gothic</vt:lpstr>
      <vt:lpstr>Yu Gothic Medium</vt:lpstr>
      <vt:lpstr>游明朝 Demibold</vt:lpstr>
      <vt:lpstr>Arial</vt:lpstr>
      <vt:lpstr>Segoe UI</vt:lpstr>
      <vt:lpstr>ABeam_Basic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spomanipSA@abeam.com</dc:creator>
  <cp:lastModifiedBy>Tamatani, Eisuke (JP - AB 玉谷 瑛祐)</cp:lastModifiedBy>
  <cp:revision>23</cp:revision>
  <dcterms:modified xsi:type="dcterms:W3CDTF">2024-09-03T14:42:54Z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6fffe2-e74d-4f21-833f-6f054a10cb50_Enabled">
    <vt:lpwstr>true</vt:lpwstr>
  </property>
  <property fmtid="{D5CDD505-2E9C-101B-9397-08002B2CF9AE}" pid="3" name="MSIP_Label_436fffe2-e74d-4f21-833f-6f054a10cb50_SetDate">
    <vt:lpwstr>2024-09-03T14:42:54Z</vt:lpwstr>
  </property>
  <property fmtid="{D5CDD505-2E9C-101B-9397-08002B2CF9AE}" pid="4" name="MSIP_Label_436fffe2-e74d-4f21-833f-6f054a10cb50_Method">
    <vt:lpwstr>Privileged</vt:lpwstr>
  </property>
  <property fmtid="{D5CDD505-2E9C-101B-9397-08002B2CF9AE}" pid="5" name="MSIP_Label_436fffe2-e74d-4f21-833f-6f054a10cb50_Name">
    <vt:lpwstr>436fffe2-e74d-4f21-833f-6f054a10cb50</vt:lpwstr>
  </property>
  <property fmtid="{D5CDD505-2E9C-101B-9397-08002B2CF9AE}" pid="6" name="MSIP_Label_436fffe2-e74d-4f21-833f-6f054a10cb50_SiteId">
    <vt:lpwstr>a4dd5294-24e4-4102-8420-cb86d0baae1e</vt:lpwstr>
  </property>
  <property fmtid="{D5CDD505-2E9C-101B-9397-08002B2CF9AE}" pid="7" name="MSIP_Label_436fffe2-e74d-4f21-833f-6f054a10cb50_ActionId">
    <vt:lpwstr>56acc1c9-c3cd-45d1-86ed-e55ef32229de</vt:lpwstr>
  </property>
  <property fmtid="{D5CDD505-2E9C-101B-9397-08002B2CF9AE}" pid="8" name="MSIP_Label_436fffe2-e74d-4f21-833f-6f054a10cb50_ContentBits">
    <vt:lpwstr>0</vt:lpwstr>
  </property>
</Properties>
</file>